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62" r:id="rId3"/>
    <p:sldId id="263" r:id="rId4"/>
    <p:sldId id="264" r:id="rId5"/>
    <p:sldId id="265" r:id="rId6"/>
    <p:sldId id="256" r:id="rId7"/>
    <p:sldId id="257" r:id="rId8"/>
    <p:sldId id="260" r:id="rId9"/>
    <p:sldId id="25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odwin, Casey" initials="GC" lastIdx="4" clrIdx="0">
    <p:extLst>
      <p:ext uri="{19B8F6BF-5375-455C-9EA6-DF929625EA0E}">
        <p15:presenceInfo xmlns:p15="http://schemas.microsoft.com/office/powerpoint/2012/main" userId="f4598c88-1037-4f04-a103-89f4c9d8bc3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ADA0"/>
    <a:srgbClr val="70AD47"/>
    <a:srgbClr val="5B9BD5"/>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98" autoAdjust="0"/>
    <p:restoredTop sz="94660"/>
  </p:normalViewPr>
  <p:slideViewPr>
    <p:cSldViewPr snapToGrid="0">
      <p:cViewPr varScale="1">
        <p:scale>
          <a:sx n="97" d="100"/>
          <a:sy n="97" d="100"/>
        </p:scale>
        <p:origin x="208"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0-22T08:37:00.954" idx="4">
    <p:pos x="10" y="10"/>
    <p:text>Again, I think that we need to add some annotations to this slide so that it is clear what these data are used for. Right now this figure conveys very little. What will the readers take from this besides "you grow each as a monoculture and then together as a biculture"? For example, point to the growth rate of species 1 in panel A and Panel C, then insert the equation that divides this difference by the population size of species 2. This is essentially the interspecific alpha for 2 on 1, although I understand that this is not quite what you have depicted in your figure (which, I assume, relies upon non-linear model fitting to obtain alphas?).</p:text>
    <p:extLst>
      <p:ext uri="{C676402C-5697-4E1C-873F-D02D1690AC5C}">
        <p15:threadingInfo xmlns:p15="http://schemas.microsoft.com/office/powerpoint/2012/main" timeZoneBias="2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CC218-EB1C-4841-9486-BE62B2C811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2A08EA-892C-4C46-A397-E2ACBBA56F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4F3062-4FCA-41F1-BB19-2487EB9CC522}"/>
              </a:ext>
            </a:extLst>
          </p:cNvPr>
          <p:cNvSpPr>
            <a:spLocks noGrp="1"/>
          </p:cNvSpPr>
          <p:nvPr>
            <p:ph type="dt" sz="half" idx="10"/>
          </p:nvPr>
        </p:nvSpPr>
        <p:spPr/>
        <p:txBody>
          <a:bodyPr/>
          <a:lstStyle/>
          <a:p>
            <a:fld id="{F9BC3C69-DE4E-4035-A783-F6EC31600773}" type="datetimeFigureOut">
              <a:rPr lang="en-US" smtClean="0"/>
              <a:t>10/22/18</a:t>
            </a:fld>
            <a:endParaRPr lang="en-US"/>
          </a:p>
        </p:txBody>
      </p:sp>
      <p:sp>
        <p:nvSpPr>
          <p:cNvPr id="5" name="Footer Placeholder 4">
            <a:extLst>
              <a:ext uri="{FF2B5EF4-FFF2-40B4-BE49-F238E27FC236}">
                <a16:creationId xmlns:a16="http://schemas.microsoft.com/office/drawing/2014/main" id="{E90897C9-B26D-458A-B53F-7866968398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5905B-6791-40DB-843E-99132ECFB610}"/>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3376384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8776B-50A8-43C4-BC48-7A5AFAE306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CF10CF-E571-4DAB-B34A-DBF88817FEF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D659D0-504A-4CCB-A257-7B0469DA4548}"/>
              </a:ext>
            </a:extLst>
          </p:cNvPr>
          <p:cNvSpPr>
            <a:spLocks noGrp="1"/>
          </p:cNvSpPr>
          <p:nvPr>
            <p:ph type="dt" sz="half" idx="10"/>
          </p:nvPr>
        </p:nvSpPr>
        <p:spPr/>
        <p:txBody>
          <a:bodyPr/>
          <a:lstStyle/>
          <a:p>
            <a:fld id="{F9BC3C69-DE4E-4035-A783-F6EC31600773}" type="datetimeFigureOut">
              <a:rPr lang="en-US" smtClean="0"/>
              <a:t>10/22/18</a:t>
            </a:fld>
            <a:endParaRPr lang="en-US"/>
          </a:p>
        </p:txBody>
      </p:sp>
      <p:sp>
        <p:nvSpPr>
          <p:cNvPr id="5" name="Footer Placeholder 4">
            <a:extLst>
              <a:ext uri="{FF2B5EF4-FFF2-40B4-BE49-F238E27FC236}">
                <a16:creationId xmlns:a16="http://schemas.microsoft.com/office/drawing/2014/main" id="{2E0ADCB9-D661-478A-8528-6A4AE5831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752A76-48CF-4555-ACA8-512AF927F76A}"/>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3350406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CD9F64-70DA-4AF3-B35B-B0B39BB42F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78889-BA1F-4599-B94F-DC6CB38D0A3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2F0783-D68A-45AD-9497-F6BB3E4FCAEB}"/>
              </a:ext>
            </a:extLst>
          </p:cNvPr>
          <p:cNvSpPr>
            <a:spLocks noGrp="1"/>
          </p:cNvSpPr>
          <p:nvPr>
            <p:ph type="dt" sz="half" idx="10"/>
          </p:nvPr>
        </p:nvSpPr>
        <p:spPr/>
        <p:txBody>
          <a:bodyPr/>
          <a:lstStyle/>
          <a:p>
            <a:fld id="{F9BC3C69-DE4E-4035-A783-F6EC31600773}" type="datetimeFigureOut">
              <a:rPr lang="en-US" smtClean="0"/>
              <a:t>10/22/18</a:t>
            </a:fld>
            <a:endParaRPr lang="en-US"/>
          </a:p>
        </p:txBody>
      </p:sp>
      <p:sp>
        <p:nvSpPr>
          <p:cNvPr id="5" name="Footer Placeholder 4">
            <a:extLst>
              <a:ext uri="{FF2B5EF4-FFF2-40B4-BE49-F238E27FC236}">
                <a16:creationId xmlns:a16="http://schemas.microsoft.com/office/drawing/2014/main" id="{3A857D9F-EE93-4F87-9C80-46220648EE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EEB957-3EC1-440B-8B0B-D0C1A8C0B497}"/>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1032347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F1DFA-C9FF-427A-98C1-32A916FE8C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CCA39-EE7B-4353-92BF-90A1E8A9688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0C85E-72DF-4DC9-83BD-41AE0925F5E0}"/>
              </a:ext>
            </a:extLst>
          </p:cNvPr>
          <p:cNvSpPr>
            <a:spLocks noGrp="1"/>
          </p:cNvSpPr>
          <p:nvPr>
            <p:ph type="dt" sz="half" idx="10"/>
          </p:nvPr>
        </p:nvSpPr>
        <p:spPr/>
        <p:txBody>
          <a:bodyPr/>
          <a:lstStyle/>
          <a:p>
            <a:fld id="{F9BC3C69-DE4E-4035-A783-F6EC31600773}" type="datetimeFigureOut">
              <a:rPr lang="en-US" smtClean="0"/>
              <a:t>10/22/18</a:t>
            </a:fld>
            <a:endParaRPr lang="en-US"/>
          </a:p>
        </p:txBody>
      </p:sp>
      <p:sp>
        <p:nvSpPr>
          <p:cNvPr id="5" name="Footer Placeholder 4">
            <a:extLst>
              <a:ext uri="{FF2B5EF4-FFF2-40B4-BE49-F238E27FC236}">
                <a16:creationId xmlns:a16="http://schemas.microsoft.com/office/drawing/2014/main" id="{6420D179-1767-4C5F-9A7D-84D976DD5C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795C97-6268-4C57-89D0-4AB997A542D1}"/>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2250188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E1409-F1CC-4E81-BE53-781D32F39F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C4C265-FCDB-4393-AB6B-E188FA86E9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87012B0-961E-494B-BEF2-771F52F73D65}"/>
              </a:ext>
            </a:extLst>
          </p:cNvPr>
          <p:cNvSpPr>
            <a:spLocks noGrp="1"/>
          </p:cNvSpPr>
          <p:nvPr>
            <p:ph type="dt" sz="half" idx="10"/>
          </p:nvPr>
        </p:nvSpPr>
        <p:spPr/>
        <p:txBody>
          <a:bodyPr/>
          <a:lstStyle/>
          <a:p>
            <a:fld id="{F9BC3C69-DE4E-4035-A783-F6EC31600773}" type="datetimeFigureOut">
              <a:rPr lang="en-US" smtClean="0"/>
              <a:t>10/22/18</a:t>
            </a:fld>
            <a:endParaRPr lang="en-US"/>
          </a:p>
        </p:txBody>
      </p:sp>
      <p:sp>
        <p:nvSpPr>
          <p:cNvPr id="5" name="Footer Placeholder 4">
            <a:extLst>
              <a:ext uri="{FF2B5EF4-FFF2-40B4-BE49-F238E27FC236}">
                <a16:creationId xmlns:a16="http://schemas.microsoft.com/office/drawing/2014/main" id="{F4033B22-6A13-415B-A0FF-E91333FB6D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E527E2-4190-4728-867D-22FA43BCF5FE}"/>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422122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FF209-13C4-4721-A68E-16F3F7C38F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7A7EC7-5E3D-4CC6-AEC9-F25FE3B420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0C80A9-726D-4D4A-B64B-87147C625AE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43F85A-DCC8-4055-BAF7-0DDEF2F5123F}"/>
              </a:ext>
            </a:extLst>
          </p:cNvPr>
          <p:cNvSpPr>
            <a:spLocks noGrp="1"/>
          </p:cNvSpPr>
          <p:nvPr>
            <p:ph type="dt" sz="half" idx="10"/>
          </p:nvPr>
        </p:nvSpPr>
        <p:spPr/>
        <p:txBody>
          <a:bodyPr/>
          <a:lstStyle/>
          <a:p>
            <a:fld id="{F9BC3C69-DE4E-4035-A783-F6EC31600773}" type="datetimeFigureOut">
              <a:rPr lang="en-US" smtClean="0"/>
              <a:t>10/22/18</a:t>
            </a:fld>
            <a:endParaRPr lang="en-US"/>
          </a:p>
        </p:txBody>
      </p:sp>
      <p:sp>
        <p:nvSpPr>
          <p:cNvPr id="6" name="Footer Placeholder 5">
            <a:extLst>
              <a:ext uri="{FF2B5EF4-FFF2-40B4-BE49-F238E27FC236}">
                <a16:creationId xmlns:a16="http://schemas.microsoft.com/office/drawing/2014/main" id="{8ECA26BB-D940-4A6B-8440-015D5D44E3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EE3A71-83F4-4CD8-A397-DC81B3756D58}"/>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272249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FC51D-DD1D-496E-A9AF-526D60009B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D3AEF8-50FD-4B97-BDA7-7ECB9AD3B6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FBFCE93-2B6C-4CD6-A4A1-30DC2B8A556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756441-4478-4BB0-98FD-9448DC58DA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FF051B1-51A5-4A58-9D33-554AFE080C1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378C7D-9BAA-418E-9DDF-254ED4BF720D}"/>
              </a:ext>
            </a:extLst>
          </p:cNvPr>
          <p:cNvSpPr>
            <a:spLocks noGrp="1"/>
          </p:cNvSpPr>
          <p:nvPr>
            <p:ph type="dt" sz="half" idx="10"/>
          </p:nvPr>
        </p:nvSpPr>
        <p:spPr/>
        <p:txBody>
          <a:bodyPr/>
          <a:lstStyle/>
          <a:p>
            <a:fld id="{F9BC3C69-DE4E-4035-A783-F6EC31600773}" type="datetimeFigureOut">
              <a:rPr lang="en-US" smtClean="0"/>
              <a:t>10/22/18</a:t>
            </a:fld>
            <a:endParaRPr lang="en-US"/>
          </a:p>
        </p:txBody>
      </p:sp>
      <p:sp>
        <p:nvSpPr>
          <p:cNvPr id="8" name="Footer Placeholder 7">
            <a:extLst>
              <a:ext uri="{FF2B5EF4-FFF2-40B4-BE49-F238E27FC236}">
                <a16:creationId xmlns:a16="http://schemas.microsoft.com/office/drawing/2014/main" id="{098624DF-80F9-4317-B509-E226C8B3AB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0BBD91-C26E-4B5B-9E1F-C8D835B1AF5A}"/>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3878369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A274-60BF-4E09-9CAA-4333826266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B58008-655D-4484-86A5-DC66A978325A}"/>
              </a:ext>
            </a:extLst>
          </p:cNvPr>
          <p:cNvSpPr>
            <a:spLocks noGrp="1"/>
          </p:cNvSpPr>
          <p:nvPr>
            <p:ph type="dt" sz="half" idx="10"/>
          </p:nvPr>
        </p:nvSpPr>
        <p:spPr/>
        <p:txBody>
          <a:bodyPr/>
          <a:lstStyle/>
          <a:p>
            <a:fld id="{F9BC3C69-DE4E-4035-A783-F6EC31600773}" type="datetimeFigureOut">
              <a:rPr lang="en-US" smtClean="0"/>
              <a:t>10/22/18</a:t>
            </a:fld>
            <a:endParaRPr lang="en-US"/>
          </a:p>
        </p:txBody>
      </p:sp>
      <p:sp>
        <p:nvSpPr>
          <p:cNvPr id="4" name="Footer Placeholder 3">
            <a:extLst>
              <a:ext uri="{FF2B5EF4-FFF2-40B4-BE49-F238E27FC236}">
                <a16:creationId xmlns:a16="http://schemas.microsoft.com/office/drawing/2014/main" id="{29E3E0D1-61F1-4492-B57E-0655560465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AF6D83-9739-410E-9EB1-A43EE18CC7DB}"/>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187032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C89219-A09C-43AE-B640-5987CCF18A41}"/>
              </a:ext>
            </a:extLst>
          </p:cNvPr>
          <p:cNvSpPr>
            <a:spLocks noGrp="1"/>
          </p:cNvSpPr>
          <p:nvPr>
            <p:ph type="dt" sz="half" idx="10"/>
          </p:nvPr>
        </p:nvSpPr>
        <p:spPr/>
        <p:txBody>
          <a:bodyPr/>
          <a:lstStyle/>
          <a:p>
            <a:fld id="{F9BC3C69-DE4E-4035-A783-F6EC31600773}" type="datetimeFigureOut">
              <a:rPr lang="en-US" smtClean="0"/>
              <a:t>10/22/18</a:t>
            </a:fld>
            <a:endParaRPr lang="en-US"/>
          </a:p>
        </p:txBody>
      </p:sp>
      <p:sp>
        <p:nvSpPr>
          <p:cNvPr id="3" name="Footer Placeholder 2">
            <a:extLst>
              <a:ext uri="{FF2B5EF4-FFF2-40B4-BE49-F238E27FC236}">
                <a16:creationId xmlns:a16="http://schemas.microsoft.com/office/drawing/2014/main" id="{DA77EBF3-1254-4339-A701-D9B5DDD42F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B782C3-E1DD-4DD7-8E6C-9D0581BCA921}"/>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2817115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5E251-F7C6-4F36-A694-870CEDFA2C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514533-486D-4DF5-9719-D84E4F31A0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4E8AEE-F590-4325-B5DE-4D773A0CB0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91FC02-470E-4C8A-9E5D-115D2B43C2C7}"/>
              </a:ext>
            </a:extLst>
          </p:cNvPr>
          <p:cNvSpPr>
            <a:spLocks noGrp="1"/>
          </p:cNvSpPr>
          <p:nvPr>
            <p:ph type="dt" sz="half" idx="10"/>
          </p:nvPr>
        </p:nvSpPr>
        <p:spPr/>
        <p:txBody>
          <a:bodyPr/>
          <a:lstStyle/>
          <a:p>
            <a:fld id="{F9BC3C69-DE4E-4035-A783-F6EC31600773}" type="datetimeFigureOut">
              <a:rPr lang="en-US" smtClean="0"/>
              <a:t>10/22/18</a:t>
            </a:fld>
            <a:endParaRPr lang="en-US"/>
          </a:p>
        </p:txBody>
      </p:sp>
      <p:sp>
        <p:nvSpPr>
          <p:cNvPr id="6" name="Footer Placeholder 5">
            <a:extLst>
              <a:ext uri="{FF2B5EF4-FFF2-40B4-BE49-F238E27FC236}">
                <a16:creationId xmlns:a16="http://schemas.microsoft.com/office/drawing/2014/main" id="{96F66904-7EA9-41E5-8E43-0C5A066110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31FA03-B785-4A6A-A5AE-82D90ED9B98A}"/>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4043839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906D-606A-45A7-A66F-96A2F4DF44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DE08BB-E274-4F33-A4B1-C5366D29AF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1961E2-D25D-4B3B-8799-2AE8885011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6612BDA-CFDF-4C96-81A8-89DD1BEF5426}"/>
              </a:ext>
            </a:extLst>
          </p:cNvPr>
          <p:cNvSpPr>
            <a:spLocks noGrp="1"/>
          </p:cNvSpPr>
          <p:nvPr>
            <p:ph type="dt" sz="half" idx="10"/>
          </p:nvPr>
        </p:nvSpPr>
        <p:spPr/>
        <p:txBody>
          <a:bodyPr/>
          <a:lstStyle/>
          <a:p>
            <a:fld id="{F9BC3C69-DE4E-4035-A783-F6EC31600773}" type="datetimeFigureOut">
              <a:rPr lang="en-US" smtClean="0"/>
              <a:t>10/22/18</a:t>
            </a:fld>
            <a:endParaRPr lang="en-US"/>
          </a:p>
        </p:txBody>
      </p:sp>
      <p:sp>
        <p:nvSpPr>
          <p:cNvPr id="6" name="Footer Placeholder 5">
            <a:extLst>
              <a:ext uri="{FF2B5EF4-FFF2-40B4-BE49-F238E27FC236}">
                <a16:creationId xmlns:a16="http://schemas.microsoft.com/office/drawing/2014/main" id="{F11E4FF2-578D-48A3-B6F3-804386B72D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437298-98CA-4C2A-8A5F-F212FD61F41D}"/>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439992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23D2B9-8BEF-422C-820E-017E109A34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72A442-F25A-495F-A80C-0897DCF174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58F70-ABFC-4AD2-BA7A-B6873FD389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BC3C69-DE4E-4035-A783-F6EC31600773}" type="datetimeFigureOut">
              <a:rPr lang="en-US" smtClean="0"/>
              <a:t>10/22/18</a:t>
            </a:fld>
            <a:endParaRPr lang="en-US"/>
          </a:p>
        </p:txBody>
      </p:sp>
      <p:sp>
        <p:nvSpPr>
          <p:cNvPr id="5" name="Footer Placeholder 4">
            <a:extLst>
              <a:ext uri="{FF2B5EF4-FFF2-40B4-BE49-F238E27FC236}">
                <a16:creationId xmlns:a16="http://schemas.microsoft.com/office/drawing/2014/main" id="{EE04623B-5BC0-4F34-9925-9F17BB2210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F5A2A4-7F40-4DD6-8DC7-D12FE62173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AFD49C-28F0-4635-92D1-690E7767A25D}" type="slidenum">
              <a:rPr lang="en-US" smtClean="0"/>
              <a:t>‹#›</a:t>
            </a:fld>
            <a:endParaRPr lang="en-US"/>
          </a:p>
        </p:txBody>
      </p:sp>
    </p:spTree>
    <p:extLst>
      <p:ext uri="{BB962C8B-B14F-4D97-AF65-F5344CB8AC3E}">
        <p14:creationId xmlns:p14="http://schemas.microsoft.com/office/powerpoint/2010/main" val="1904558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C3462-87AA-4BCB-BBAD-9BF4DA071BE7}"/>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C724FC1F-1EAC-4A82-A1C3-3F042725FE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996256" cy="6854818"/>
          </a:xfrm>
        </p:spPr>
      </p:pic>
    </p:spTree>
    <p:extLst>
      <p:ext uri="{BB962C8B-B14F-4D97-AF65-F5344CB8AC3E}">
        <p14:creationId xmlns:p14="http://schemas.microsoft.com/office/powerpoint/2010/main" val="1717131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C3317-72EA-4A72-947C-F9CF96D14991}"/>
              </a:ext>
            </a:extLst>
          </p:cNvPr>
          <p:cNvSpPr>
            <a:spLocks noGrp="1"/>
          </p:cNvSpPr>
          <p:nvPr>
            <p:ph type="title"/>
          </p:nvPr>
        </p:nvSpPr>
        <p:spPr/>
        <p:txBody>
          <a:bodyPr/>
          <a:lstStyle/>
          <a:p>
            <a:endParaRPr lang="en-US"/>
          </a:p>
        </p:txBody>
      </p:sp>
      <p:pic>
        <p:nvPicPr>
          <p:cNvPr id="5" name="Content Placeholder 4" descr="A close up of a map&#10;&#10;Description generated with high confidence">
            <a:extLst>
              <a:ext uri="{FF2B5EF4-FFF2-40B4-BE49-F238E27FC236}">
                <a16:creationId xmlns:a16="http://schemas.microsoft.com/office/drawing/2014/main" id="{7F8BD8CA-22AA-4F8A-B0B0-C514888465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993745" cy="6853096"/>
          </a:xfrm>
        </p:spPr>
      </p:pic>
    </p:spTree>
    <p:extLst>
      <p:ext uri="{BB962C8B-B14F-4D97-AF65-F5344CB8AC3E}">
        <p14:creationId xmlns:p14="http://schemas.microsoft.com/office/powerpoint/2010/main" val="542243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DF2F8-3DD9-4635-AD50-BA76DEA1F9CE}"/>
              </a:ext>
            </a:extLst>
          </p:cNvPr>
          <p:cNvSpPr>
            <a:spLocks noGrp="1"/>
          </p:cNvSpPr>
          <p:nvPr>
            <p:ph type="title"/>
          </p:nvPr>
        </p:nvSpPr>
        <p:spPr/>
        <p:txBody>
          <a:bodyPr/>
          <a:lstStyle/>
          <a:p>
            <a:endParaRPr lang="en-US"/>
          </a:p>
        </p:txBody>
      </p:sp>
      <p:pic>
        <p:nvPicPr>
          <p:cNvPr id="5" name="Content Placeholder 4" descr="A close up of a map&#10;&#10;Description generated with very high confidence">
            <a:extLst>
              <a:ext uri="{FF2B5EF4-FFF2-40B4-BE49-F238E27FC236}">
                <a16:creationId xmlns:a16="http://schemas.microsoft.com/office/drawing/2014/main" id="{61BCA6DD-1B51-4CB8-97FE-1EEF92CBB1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993745" cy="6853096"/>
          </a:xfrm>
        </p:spPr>
      </p:pic>
    </p:spTree>
    <p:extLst>
      <p:ext uri="{BB962C8B-B14F-4D97-AF65-F5344CB8AC3E}">
        <p14:creationId xmlns:p14="http://schemas.microsoft.com/office/powerpoint/2010/main" val="3480790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374D4-1CEA-4B75-A49E-8459BC7DA006}"/>
              </a:ext>
            </a:extLst>
          </p:cNvPr>
          <p:cNvSpPr>
            <a:spLocks noGrp="1"/>
          </p:cNvSpPr>
          <p:nvPr>
            <p:ph type="title"/>
          </p:nvPr>
        </p:nvSpPr>
        <p:spPr/>
        <p:txBody>
          <a:bodyPr/>
          <a:lstStyle/>
          <a:p>
            <a:endParaRPr lang="en-US"/>
          </a:p>
        </p:txBody>
      </p:sp>
      <p:pic>
        <p:nvPicPr>
          <p:cNvPr id="5" name="Content Placeholder 4" descr="A close up of a map&#10;&#10;Description generated with very high confidence">
            <a:extLst>
              <a:ext uri="{FF2B5EF4-FFF2-40B4-BE49-F238E27FC236}">
                <a16:creationId xmlns:a16="http://schemas.microsoft.com/office/drawing/2014/main" id="{5E1ABE52-8FB9-4944-B83D-39D0B34175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0002982" cy="6859430"/>
          </a:xfrm>
        </p:spPr>
      </p:pic>
    </p:spTree>
    <p:extLst>
      <p:ext uri="{BB962C8B-B14F-4D97-AF65-F5344CB8AC3E}">
        <p14:creationId xmlns:p14="http://schemas.microsoft.com/office/powerpoint/2010/main" val="2789994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186F4-50FA-4CBF-9A1A-2BDBE7459590}"/>
              </a:ext>
            </a:extLst>
          </p:cNvPr>
          <p:cNvSpPr>
            <a:spLocks noGrp="1"/>
          </p:cNvSpPr>
          <p:nvPr>
            <p:ph type="title"/>
          </p:nvPr>
        </p:nvSpPr>
        <p:spPr/>
        <p:txBody>
          <a:bodyPr/>
          <a:lstStyle/>
          <a:p>
            <a:endParaRPr lang="en-US"/>
          </a:p>
        </p:txBody>
      </p:sp>
      <p:pic>
        <p:nvPicPr>
          <p:cNvPr id="5" name="Content Placeholder 4" descr="A close up of a map&#10;&#10;Description generated with high confidence">
            <a:extLst>
              <a:ext uri="{FF2B5EF4-FFF2-40B4-BE49-F238E27FC236}">
                <a16:creationId xmlns:a16="http://schemas.microsoft.com/office/drawing/2014/main" id="{9118A6CB-AAE8-4931-96A9-D080477942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0000897" cy="6858000"/>
          </a:xfrm>
        </p:spPr>
      </p:pic>
    </p:spTree>
    <p:extLst>
      <p:ext uri="{BB962C8B-B14F-4D97-AF65-F5344CB8AC3E}">
        <p14:creationId xmlns:p14="http://schemas.microsoft.com/office/powerpoint/2010/main" val="927911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8699D18-0E2D-4751-8148-48DC0F1A71F1}"/>
              </a:ext>
            </a:extLst>
          </p:cNvPr>
          <p:cNvGraphicFramePr>
            <a:graphicFrameLocks noGrp="1"/>
          </p:cNvGraphicFramePr>
          <p:nvPr>
            <p:extLst>
              <p:ext uri="{D42A27DB-BD31-4B8C-83A1-F6EECF244321}">
                <p14:modId xmlns:p14="http://schemas.microsoft.com/office/powerpoint/2010/main" val="2891300504"/>
              </p:ext>
            </p:extLst>
          </p:nvPr>
        </p:nvGraphicFramePr>
        <p:xfrm>
          <a:off x="2602616" y="581381"/>
          <a:ext cx="7703666" cy="5276088"/>
        </p:xfrm>
        <a:graphic>
          <a:graphicData uri="http://schemas.openxmlformats.org/drawingml/2006/table">
            <a:tbl>
              <a:tblPr firstRow="1" bandRow="1">
                <a:tableStyleId>{5C22544A-7EE6-4342-B048-85BDC9FD1C3A}</a:tableStyleId>
              </a:tblPr>
              <a:tblGrid>
                <a:gridCol w="2577892">
                  <a:extLst>
                    <a:ext uri="{9D8B030D-6E8A-4147-A177-3AD203B41FA5}">
                      <a16:colId xmlns:a16="http://schemas.microsoft.com/office/drawing/2014/main" val="1037323226"/>
                    </a:ext>
                  </a:extLst>
                </a:gridCol>
                <a:gridCol w="304295">
                  <a:extLst>
                    <a:ext uri="{9D8B030D-6E8A-4147-A177-3AD203B41FA5}">
                      <a16:colId xmlns:a16="http://schemas.microsoft.com/office/drawing/2014/main" val="2817946478"/>
                    </a:ext>
                  </a:extLst>
                </a:gridCol>
                <a:gridCol w="457200">
                  <a:extLst>
                    <a:ext uri="{9D8B030D-6E8A-4147-A177-3AD203B41FA5}">
                      <a16:colId xmlns:a16="http://schemas.microsoft.com/office/drawing/2014/main" val="3803143104"/>
                    </a:ext>
                  </a:extLst>
                </a:gridCol>
                <a:gridCol w="457200">
                  <a:extLst>
                    <a:ext uri="{9D8B030D-6E8A-4147-A177-3AD203B41FA5}">
                      <a16:colId xmlns:a16="http://schemas.microsoft.com/office/drawing/2014/main" val="1935063586"/>
                    </a:ext>
                  </a:extLst>
                </a:gridCol>
                <a:gridCol w="457200">
                  <a:extLst>
                    <a:ext uri="{9D8B030D-6E8A-4147-A177-3AD203B41FA5}">
                      <a16:colId xmlns:a16="http://schemas.microsoft.com/office/drawing/2014/main" val="2158431527"/>
                    </a:ext>
                  </a:extLst>
                </a:gridCol>
                <a:gridCol w="457200">
                  <a:extLst>
                    <a:ext uri="{9D8B030D-6E8A-4147-A177-3AD203B41FA5}">
                      <a16:colId xmlns:a16="http://schemas.microsoft.com/office/drawing/2014/main" val="2448427221"/>
                    </a:ext>
                  </a:extLst>
                </a:gridCol>
                <a:gridCol w="457200">
                  <a:extLst>
                    <a:ext uri="{9D8B030D-6E8A-4147-A177-3AD203B41FA5}">
                      <a16:colId xmlns:a16="http://schemas.microsoft.com/office/drawing/2014/main" val="945830285"/>
                    </a:ext>
                  </a:extLst>
                </a:gridCol>
                <a:gridCol w="249479">
                  <a:extLst>
                    <a:ext uri="{9D8B030D-6E8A-4147-A177-3AD203B41FA5}">
                      <a16:colId xmlns:a16="http://schemas.microsoft.com/office/drawing/2014/main" val="1291187819"/>
                    </a:ext>
                  </a:extLst>
                </a:gridCol>
                <a:gridCol w="457200">
                  <a:extLst>
                    <a:ext uri="{9D8B030D-6E8A-4147-A177-3AD203B41FA5}">
                      <a16:colId xmlns:a16="http://schemas.microsoft.com/office/drawing/2014/main" val="1630331654"/>
                    </a:ext>
                  </a:extLst>
                </a:gridCol>
                <a:gridCol w="457200">
                  <a:extLst>
                    <a:ext uri="{9D8B030D-6E8A-4147-A177-3AD203B41FA5}">
                      <a16:colId xmlns:a16="http://schemas.microsoft.com/office/drawing/2014/main" val="1460315337"/>
                    </a:ext>
                  </a:extLst>
                </a:gridCol>
                <a:gridCol w="457200">
                  <a:extLst>
                    <a:ext uri="{9D8B030D-6E8A-4147-A177-3AD203B41FA5}">
                      <a16:colId xmlns:a16="http://schemas.microsoft.com/office/drawing/2014/main" val="1577204218"/>
                    </a:ext>
                  </a:extLst>
                </a:gridCol>
                <a:gridCol w="457200">
                  <a:extLst>
                    <a:ext uri="{9D8B030D-6E8A-4147-A177-3AD203B41FA5}">
                      <a16:colId xmlns:a16="http://schemas.microsoft.com/office/drawing/2014/main" val="3428713527"/>
                    </a:ext>
                  </a:extLst>
                </a:gridCol>
                <a:gridCol w="457200">
                  <a:extLst>
                    <a:ext uri="{9D8B030D-6E8A-4147-A177-3AD203B41FA5}">
                      <a16:colId xmlns:a16="http://schemas.microsoft.com/office/drawing/2014/main" val="2170501325"/>
                    </a:ext>
                  </a:extLst>
                </a:gridCol>
              </a:tblGrid>
              <a:tr h="1069848">
                <a:tc>
                  <a:txBody>
                    <a:bodyPr/>
                    <a:lstStyle/>
                    <a:p>
                      <a:endParaRPr lang="en-US" sz="16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b="0" dirty="0">
                        <a:solidFill>
                          <a:schemeClr val="tx1"/>
                        </a:solidFill>
                      </a:endParaRPr>
                    </a:p>
                  </a:txBody>
                  <a:tcPr vert="vert27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Are the methods algebraically equivalent?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b="0" dirty="0">
                        <a:solidFill>
                          <a:schemeClr val="tx1"/>
                        </a:solidFill>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b="0" dirty="0">
                        <a:solidFill>
                          <a:schemeClr val="tx1"/>
                        </a:solidFill>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b="0" dirty="0">
                        <a:solidFill>
                          <a:schemeClr val="tx1"/>
                        </a:solidFill>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b="0" dirty="0">
                        <a:solidFill>
                          <a:schemeClr val="tx1"/>
                        </a:solidFill>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b="0" dirty="0">
                        <a:solidFill>
                          <a:schemeClr val="tx1"/>
                        </a:solidFill>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Do the methods give the same prediction about coexistence?</a:t>
                      </a:r>
                      <a:endParaRPr 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2609964"/>
                  </a:ext>
                </a:extLst>
              </a:tr>
              <a:tr h="1005840">
                <a:tc>
                  <a:txBody>
                    <a:bodyPr/>
                    <a:lstStyle/>
                    <a:p>
                      <a:endParaRPr lang="en-US" sz="16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b="0" dirty="0">
                        <a:solidFill>
                          <a:schemeClr val="tx1"/>
                        </a:solidFill>
                      </a:endParaRPr>
                    </a:p>
                  </a:txBody>
                  <a:tcPr vert="vert27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NFD</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L-V model</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Sensitivity</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1600" b="0" dirty="0">
                          <a:solidFill>
                            <a:schemeClr val="tx1"/>
                          </a:solidFill>
                        </a:rPr>
                        <a:t>TCR</a:t>
                      </a:r>
                      <a:endParaRPr lang="en-US" sz="1600" b="0" dirty="0">
                        <a:solidFill>
                          <a:schemeClr val="tx1"/>
                        </a:solidFill>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1600" b="0" dirty="0">
                          <a:solidFill>
                            <a:schemeClr val="tx1"/>
                          </a:solidFill>
                        </a:rPr>
                        <a:t>MCR</a:t>
                      </a:r>
                      <a:endParaRPr lang="en-US" sz="1600" b="0" dirty="0">
                        <a:solidFill>
                          <a:schemeClr val="tx1"/>
                        </a:solidFill>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NFD</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L-V model</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Sensitivity</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1600" b="0" dirty="0">
                          <a:solidFill>
                            <a:schemeClr val="tx1"/>
                          </a:solidFill>
                        </a:rPr>
                        <a:t>TCR</a:t>
                      </a:r>
                      <a:endParaRPr lang="en-US" sz="1600" b="0" dirty="0">
                        <a:solidFill>
                          <a:schemeClr val="tx1"/>
                        </a:solidFill>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1600" b="0" dirty="0">
                          <a:solidFill>
                            <a:schemeClr val="tx1"/>
                          </a:solidFill>
                        </a:rPr>
                        <a:t>MCR</a:t>
                      </a:r>
                      <a:endParaRPr lang="en-US" sz="1600" b="0" dirty="0">
                        <a:solidFill>
                          <a:schemeClr val="tx1"/>
                        </a:solidFill>
                      </a:endParaRP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59321956"/>
                  </a:ext>
                </a:extLst>
              </a:tr>
              <a:tr h="640080">
                <a:tc>
                  <a:txBody>
                    <a:bodyPr/>
                    <a:lstStyle/>
                    <a:p>
                      <a:r>
                        <a:rPr lang="en-US" sz="1600" dirty="0">
                          <a:solidFill>
                            <a:schemeClr val="tx1"/>
                          </a:solidFill>
                        </a:rPr>
                        <a:t>NFD:</a:t>
                      </a:r>
                    </a:p>
                    <a:p>
                      <a:r>
                        <a:rPr lang="en-US" sz="1600" dirty="0">
                          <a:solidFill>
                            <a:schemeClr val="tx1"/>
                          </a:solidFill>
                        </a:rPr>
                        <a:t>frequency dependency slope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7932940"/>
                  </a:ext>
                </a:extLst>
              </a:tr>
              <a:tr h="640080">
                <a:tc>
                  <a:txBody>
                    <a:bodyPr/>
                    <a:lstStyle/>
                    <a:p>
                      <a:r>
                        <a:rPr lang="en-US" sz="1600" dirty="0">
                          <a:solidFill>
                            <a:schemeClr val="tx1"/>
                          </a:solidFill>
                        </a:rPr>
                        <a:t>L-V: </a:t>
                      </a:r>
                      <a:r>
                        <a:rPr lang="en-US" sz="1600" dirty="0" err="1">
                          <a:solidFill>
                            <a:schemeClr val="tx1"/>
                          </a:solidFill>
                        </a:rPr>
                        <a:t>Lotka</a:t>
                      </a:r>
                      <a:r>
                        <a:rPr lang="en-US" sz="1600" dirty="0">
                          <a:solidFill>
                            <a:schemeClr val="tx1"/>
                          </a:solidFill>
                        </a:rPr>
                        <a:t>-Volterra model fitting (</a:t>
                      </a:r>
                      <a:r>
                        <a:rPr lang="el-GR" sz="1600" i="1" dirty="0">
                          <a:solidFill>
                            <a:schemeClr val="tx1"/>
                          </a:solidFill>
                        </a:rPr>
                        <a:t>α</a:t>
                      </a:r>
                      <a:r>
                        <a:rPr lang="en-US" altLang="zh-TW" sz="1600" dirty="0">
                          <a:solidFill>
                            <a:schemeClr val="tx1"/>
                          </a:solidFill>
                        </a:rPr>
                        <a:t>)</a:t>
                      </a: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dirty="0"/>
                        <a:t>Y</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dirty="0"/>
                        <a:t>Y</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Y</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dirty="0"/>
                        <a:t>Y</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dirty="0"/>
                        <a:t>Y</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Y</a:t>
                      </a:r>
                    </a:p>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2664530"/>
                  </a:ext>
                </a:extLst>
              </a:tr>
              <a:tr h="640080">
                <a:tc>
                  <a:txBody>
                    <a:bodyPr/>
                    <a:lstStyle/>
                    <a:p>
                      <a:r>
                        <a:rPr lang="en-US" sz="1600" dirty="0">
                          <a:solidFill>
                            <a:schemeClr val="tx1"/>
                          </a:solidFill>
                        </a:rPr>
                        <a:t>Sensitivity: (</a:t>
                      </a:r>
                      <a:r>
                        <a:rPr lang="en-US" sz="1600" i="1" dirty="0">
                          <a:solidFill>
                            <a:schemeClr val="tx1"/>
                          </a:solidFill>
                        </a:rPr>
                        <a:t>S</a:t>
                      </a:r>
                      <a:r>
                        <a:rPr lang="en-US" sz="1600" i="1" baseline="-25000" dirty="0">
                          <a:solidFill>
                            <a:schemeClr val="tx1"/>
                          </a:solidFill>
                        </a:rPr>
                        <a:t>i</a:t>
                      </a:r>
                      <a:r>
                        <a:rPr lang="en-US" sz="1600"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dirty="0"/>
                        <a:t>Y</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dirty="0"/>
                        <a:t>Y</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Y</a:t>
                      </a:r>
                    </a:p>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3247342"/>
                  </a:ext>
                </a:extLst>
              </a:tr>
              <a:tr h="640080">
                <a:tc>
                  <a:txBody>
                    <a:bodyPr/>
                    <a:lstStyle/>
                    <a:p>
                      <a:r>
                        <a:rPr lang="en-US" sz="1600" dirty="0">
                          <a:solidFill>
                            <a:schemeClr val="tx1"/>
                          </a:solidFill>
                        </a:rPr>
                        <a:t>TCR: Tilman’s consumer-resource model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9470458"/>
                  </a:ext>
                </a:extLst>
              </a:tr>
              <a:tr h="640080">
                <a:tc>
                  <a:txBody>
                    <a:bodyPr/>
                    <a:lstStyle/>
                    <a:p>
                      <a:r>
                        <a:rPr lang="en-US" sz="1600" dirty="0">
                          <a:solidFill>
                            <a:schemeClr val="tx1"/>
                          </a:solidFill>
                        </a:rPr>
                        <a:t>MCR: MacArthur’s consumer-resource 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17470618"/>
                  </a:ext>
                </a:extLst>
              </a:tr>
            </a:tbl>
          </a:graphicData>
        </a:graphic>
      </p:graphicFrame>
    </p:spTree>
    <p:extLst>
      <p:ext uri="{BB962C8B-B14F-4D97-AF65-F5344CB8AC3E}">
        <p14:creationId xmlns:p14="http://schemas.microsoft.com/office/powerpoint/2010/main" val="3950985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7" name="Table"/>
          <p:cNvGraphicFramePr/>
          <p:nvPr>
            <p:extLst>
              <p:ext uri="{D42A27DB-BD31-4B8C-83A1-F6EECF244321}">
                <p14:modId xmlns:p14="http://schemas.microsoft.com/office/powerpoint/2010/main" val="4185234076"/>
              </p:ext>
            </p:extLst>
          </p:nvPr>
        </p:nvGraphicFramePr>
        <p:xfrm>
          <a:off x="333486" y="17941"/>
          <a:ext cx="10956665" cy="6840059"/>
        </p:xfrm>
        <a:graphic>
          <a:graphicData uri="http://schemas.openxmlformats.org/drawingml/2006/table">
            <a:tbl>
              <a:tblPr bandRow="1"/>
              <a:tblGrid>
                <a:gridCol w="676455">
                  <a:extLst>
                    <a:ext uri="{9D8B030D-6E8A-4147-A177-3AD203B41FA5}">
                      <a16:colId xmlns:a16="http://schemas.microsoft.com/office/drawing/2014/main" val="20000"/>
                    </a:ext>
                  </a:extLst>
                </a:gridCol>
                <a:gridCol w="3056450">
                  <a:extLst>
                    <a:ext uri="{9D8B030D-6E8A-4147-A177-3AD203B41FA5}">
                      <a16:colId xmlns:a16="http://schemas.microsoft.com/office/drawing/2014/main" val="20001"/>
                    </a:ext>
                  </a:extLst>
                </a:gridCol>
                <a:gridCol w="1371600">
                  <a:extLst>
                    <a:ext uri="{9D8B030D-6E8A-4147-A177-3AD203B41FA5}">
                      <a16:colId xmlns:a16="http://schemas.microsoft.com/office/drawing/2014/main" val="1104812182"/>
                    </a:ext>
                  </a:extLst>
                </a:gridCol>
                <a:gridCol w="365760">
                  <a:extLst>
                    <a:ext uri="{9D8B030D-6E8A-4147-A177-3AD203B41FA5}">
                      <a16:colId xmlns:a16="http://schemas.microsoft.com/office/drawing/2014/main" val="293915756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5"/>
                    </a:ext>
                  </a:extLst>
                </a:gridCol>
                <a:gridCol w="1371600">
                  <a:extLst>
                    <a:ext uri="{9D8B030D-6E8A-4147-A177-3AD203B41FA5}">
                      <a16:colId xmlns:a16="http://schemas.microsoft.com/office/drawing/2014/main" val="20006"/>
                    </a:ext>
                  </a:extLst>
                </a:gridCol>
              </a:tblGrid>
              <a:tr h="357480">
                <a:tc row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sz="2200">
                          <a:sym typeface="Helvetica Neue"/>
                        </a:defRPr>
                      </a:pPr>
                      <a:r>
                        <a:rPr lang="en-US" sz="1600" b="0" dirty="0"/>
                        <a:t>Decision steps:</a:t>
                      </a:r>
                      <a:endParaRPr sz="1600" b="0" dirty="0"/>
                    </a:p>
                  </a:txBody>
                  <a:tcPr marL="35719" marR="35719" marT="35719" marB="35719" vert="vert270"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miter lim="400000"/>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lang="en-US" sz="1200" b="1" dirty="0">
                          <a:sym typeface="Helvetica Neue"/>
                        </a:rPr>
                        <a:t>1: Does the method yield estimates of ND and RFD compatible with Chesson’s inequality?</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28575" cap="flat" cmpd="sng" algn="ctr">
                      <a:solidFill>
                        <a:schemeClr val="tx1"/>
                      </a:solidFill>
                      <a:prstDash val="solid"/>
                      <a:round/>
                      <a:headEnd type="none" w="med" len="med"/>
                      <a:tailEnd type="none" w="med" len="med"/>
                    </a:lnT>
                    <a:lnB w="12700">
                      <a:solidFill>
                        <a:srgbClr val="000000"/>
                      </a:solidFill>
                      <a:miter lim="400000"/>
                    </a:lnB>
                    <a:noFill/>
                  </a:tcPr>
                </a:tc>
                <a:tc>
                  <a:txBody>
                    <a:bodyPr/>
                    <a:lstStyle/>
                    <a:p>
                      <a:pPr defTabSz="914400">
                        <a:defRPr sz="1800"/>
                      </a:pPr>
                      <a:r>
                        <a:rPr sz="1200" dirty="0">
                          <a:sym typeface="Helvetica Neue"/>
                        </a:rPr>
                        <a:t>no</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dirty="0">
                          <a:sym typeface="Helvetica Neue"/>
                        </a:rPr>
                        <a:t>yes</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28575" cap="flat" cmpd="sng" algn="ctr">
                      <a:solidFill>
                        <a:schemeClr val="tx1"/>
                      </a:solidFill>
                      <a:prstDash val="solid"/>
                      <a:round/>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a:sym typeface="Helvetica Neue"/>
                        </a:rPr>
                        <a:t>yes</a:t>
                      </a:r>
                    </a:p>
                  </a:txBody>
                  <a:tcPr marL="35719" marR="35719" marT="35719" marB="35719" anchor="ctr" horzOverflow="overflow">
                    <a:lnL w="12700">
                      <a:solidFill>
                        <a:srgbClr val="000000"/>
                      </a:solidFill>
                      <a:miter lim="400000"/>
                    </a:lnL>
                    <a:lnR w="12700">
                      <a:solidFill>
                        <a:srgbClr val="000000"/>
                      </a:solidFill>
                      <a:miter lim="400000"/>
                    </a:lnR>
                    <a:lnT w="28575" cap="flat" cmpd="sng" algn="ctr">
                      <a:solidFill>
                        <a:schemeClr val="tx1"/>
                      </a:solidFill>
                      <a:prstDash val="solid"/>
                      <a:round/>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a:sym typeface="Helvetica Neue"/>
                        </a:rPr>
                        <a:t>yes</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28575" cap="flat" cmpd="sng" algn="ctr">
                      <a:solidFill>
                        <a:schemeClr val="tx1"/>
                      </a:solidFill>
                      <a:prstDash val="solid"/>
                      <a:round/>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a:sym typeface="Helvetica Neue"/>
                        </a:rPr>
                        <a:t>yes</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miter lim="400000"/>
                      <a:headEnd type="none" w="med" len="med"/>
                      <a:tailEnd type="none" w="med" len="med"/>
                    </a:lnB>
                    <a:noFill/>
                  </a:tcPr>
                </a:tc>
                <a:extLst>
                  <a:ext uri="{0D108BD9-81ED-4DB2-BD59-A6C34878D82A}">
                    <a16:rowId xmlns:a16="http://schemas.microsoft.com/office/drawing/2014/main" val="10000"/>
                  </a:ext>
                </a:extLst>
              </a:tr>
              <a:tr h="252048">
                <a:tc vMerge="1">
                  <a:txBody>
                    <a:bodyPr/>
                    <a:lstStyle/>
                    <a:p>
                      <a:endParaRPr lang="en-US"/>
                    </a:p>
                  </a:txBody>
                  <a:tcPr/>
                </a:tc>
                <a:tc>
                  <a:txBody>
                    <a:bodyPr/>
                    <a:lstStyle/>
                    <a:p>
                      <a:pPr defTabSz="914400">
                        <a:defRPr sz="1800"/>
                      </a:pPr>
                      <a:r>
                        <a:rPr lang="en-US" sz="1200" b="1" dirty="0">
                          <a:sym typeface="Helvetica Neue"/>
                        </a:rPr>
                        <a:t>2: Do you know the factors that govern population dynamics?</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a:solidFill>
                        <a:srgbClr val="000000"/>
                      </a:solidFill>
                      <a:miter lim="400000"/>
                    </a:lnB>
                    <a:noFill/>
                  </a:tcPr>
                </a:tc>
                <a:tc>
                  <a:txBody>
                    <a:bodyPr/>
                    <a:lstStyle/>
                    <a:p>
                      <a:pPr defTabSz="914400">
                        <a:defRPr sz="1800"/>
                      </a:pPr>
                      <a:r>
                        <a:rPr lang="en-US" sz="1200" dirty="0">
                          <a:sym typeface="Helvetica Neue"/>
                        </a:rPr>
                        <a:t>no</a:t>
                      </a: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a:noFill/>
                      <a:miter lim="400000"/>
                    </a:lnT>
                    <a:lnB w="12700" cap="flat" cmpd="sng" algn="ctr">
                      <a:noFill/>
                      <a:prstDash val="solid"/>
                      <a:round/>
                      <a:headEnd type="none" w="med" len="med"/>
                      <a:tailEnd type="none" w="med" len="med"/>
                    </a:lnB>
                    <a:noFill/>
                  </a:tcPr>
                </a:tc>
                <a:tc>
                  <a:txBody>
                    <a:bodyPr/>
                    <a:lstStyle/>
                    <a:p>
                      <a:pPr defTabSz="914400">
                        <a:defRPr sz="1800"/>
                      </a:pPr>
                      <a:r>
                        <a:rPr lang="en-US" sz="1200" dirty="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a:solidFill>
                        <a:srgbClr val="000000"/>
                      </a:solidFill>
                      <a:miter lim="400000"/>
                    </a:lnB>
                    <a:noFill/>
                  </a:tcPr>
                </a:tc>
                <a:tc>
                  <a:txBody>
                    <a:bodyPr/>
                    <a:lstStyle/>
                    <a:p>
                      <a:pPr defTabSz="914400">
                        <a:defRPr sz="1800"/>
                      </a:pPr>
                      <a:r>
                        <a:rPr lang="en-US" sz="1200" dirty="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a:solidFill>
                        <a:srgbClr val="000000"/>
                      </a:solidFill>
                      <a:miter lim="400000"/>
                    </a:lnB>
                    <a:noFill/>
                  </a:tcPr>
                </a:tc>
                <a:tc>
                  <a:txBody>
                    <a:bodyPr/>
                    <a:lstStyle/>
                    <a:p>
                      <a:pPr defTabSz="914400">
                        <a:defRPr sz="1800"/>
                      </a:pPr>
                      <a:r>
                        <a:rPr sz="1200" dirty="0">
                          <a:sym typeface="Helvetica Neue"/>
                        </a:rPr>
                        <a:t>yes</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a:sym typeface="Helvetica Neue"/>
                        </a:rPr>
                        <a:t>yes</a:t>
                      </a:r>
                    </a:p>
                  </a:txBody>
                  <a:tcPr marL="35719" marR="35719" marT="35719" marB="35719" anchor="ctr" horzOverflow="overflow">
                    <a:lnL w="12700" cap="flat" cmpd="sng" algn="ctr">
                      <a:solidFill>
                        <a:srgbClr val="000000"/>
                      </a:solidFill>
                      <a:prstDash val="solid"/>
                      <a:miter lim="400000"/>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miter lim="400000"/>
                      <a:headEnd type="none" w="med" len="med"/>
                      <a:tailEnd type="none" w="med" len="med"/>
                    </a:lnT>
                    <a:lnB w="12700">
                      <a:solidFill>
                        <a:srgbClr val="000000"/>
                      </a:solidFill>
                      <a:miter lim="400000"/>
                    </a:lnB>
                    <a:noFill/>
                  </a:tcPr>
                </a:tc>
                <a:extLst>
                  <a:ext uri="{0D108BD9-81ED-4DB2-BD59-A6C34878D82A}">
                    <a16:rowId xmlns:a16="http://schemas.microsoft.com/office/drawing/2014/main" val="3389151738"/>
                  </a:ext>
                </a:extLst>
              </a:tr>
              <a:tr h="252048">
                <a:tc vMerge="1">
                  <a:txBody>
                    <a:bodyPr/>
                    <a:lstStyle/>
                    <a:p>
                      <a:pPr defTabSz="914400">
                        <a:defRPr sz="2200">
                          <a:sym typeface="Helvetica Neue"/>
                        </a:defRPr>
                      </a:pPr>
                      <a:endParaRPr sz="1500" dirty="0"/>
                    </a:p>
                  </a:txBody>
                  <a:tcPr marL="35719" marR="35719" marT="35719" marB="35719" vert="vert270" anchor="ctr" horzOverflow="overflow">
                    <a:lnL w="12700">
                      <a:solidFill>
                        <a:srgbClr val="000000"/>
                      </a:solidFill>
                      <a:miter lim="400000"/>
                    </a:lnL>
                    <a:lnR w="12700">
                      <a:solidFill>
                        <a:srgbClr val="000000"/>
                      </a:solidFill>
                      <a:miter lim="400000"/>
                    </a:lnR>
                    <a:lnT w="0">
                      <a:miter lim="400000"/>
                    </a:lnT>
                    <a:lnB w="0">
                      <a:miter lim="400000"/>
                    </a:lnB>
                    <a:noFill/>
                  </a:tcPr>
                </a:tc>
                <a:tc>
                  <a:txBody>
                    <a:bodyPr/>
                    <a:lstStyle/>
                    <a:p>
                      <a:pPr defTabSz="914400">
                        <a:defRPr sz="1800"/>
                      </a:pPr>
                      <a:r>
                        <a:rPr sz="1200" b="1">
                          <a:sym typeface="Helvetica Neue"/>
                        </a:rPr>
                        <a:t>2: How will empirical data be obtained?</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experimental or observational</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a:sym typeface="Helvetica Neue"/>
                        </a:rPr>
                        <a:t>experimental or observational</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12700">
                      <a:solidFill>
                        <a:srgbClr val="000000"/>
                      </a:solidFill>
                      <a:miter lim="400000"/>
                    </a:lnB>
                    <a:noFill/>
                  </a:tcPr>
                </a:tc>
                <a:tc>
                  <a:txBody>
                    <a:bodyPr/>
                    <a:lstStyle/>
                    <a:p>
                      <a:pPr defTabSz="914400">
                        <a:defRPr sz="1800"/>
                      </a:pPr>
                      <a:r>
                        <a:rPr sz="1200" dirty="0">
                          <a:sym typeface="Helvetica Neue"/>
                        </a:rPr>
                        <a:t>experimental</a:t>
                      </a:r>
                    </a:p>
                  </a:txBody>
                  <a:tcPr marL="35719" marR="35719" marT="35719" marB="35719" anchor="ctr" horzOverflow="overflow">
                    <a:lnL w="12700">
                      <a:solidFill>
                        <a:srgbClr val="000000"/>
                      </a:solidFill>
                      <a:miter lim="400000"/>
                    </a:lnL>
                    <a:lnR w="12700">
                      <a:solidFill>
                        <a:srgbClr val="000000"/>
                      </a:solidFill>
                      <a:miter lim="400000"/>
                    </a:lnR>
                    <a:lnT w="12700" cap="flat" cmpd="sng" algn="ctr">
                      <a:solidFill>
                        <a:srgbClr val="000000"/>
                      </a:solidFill>
                      <a:prstDash val="solid"/>
                      <a:miter lim="400000"/>
                      <a:headEnd type="none" w="med" len="med"/>
                      <a:tailEnd type="none" w="med" len="med"/>
                    </a:lnT>
                    <a:lnB w="12700">
                      <a:solidFill>
                        <a:srgbClr val="000000"/>
                      </a:solidFill>
                      <a:miter lim="400000"/>
                    </a:lnB>
                    <a:noFill/>
                  </a:tcPr>
                </a:tc>
                <a:tc>
                  <a:txBody>
                    <a:bodyPr/>
                    <a:lstStyle/>
                    <a:p>
                      <a:pPr defTabSz="914400">
                        <a:defRPr sz="1800"/>
                      </a:pPr>
                      <a:r>
                        <a:rPr sz="1200">
                          <a:sym typeface="Helvetica Neue"/>
                        </a:rPr>
                        <a:t>experimental</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a:sym typeface="Helvetica Neue"/>
                        </a:rPr>
                        <a:t>experimental</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12700" cap="flat" cmpd="sng" algn="ctr">
                      <a:solidFill>
                        <a:srgbClr val="000000"/>
                      </a:solidFill>
                      <a:prstDash val="solid"/>
                      <a:miter lim="400000"/>
                      <a:headEnd type="none" w="med" len="med"/>
                      <a:tailEnd type="none" w="med" len="med"/>
                    </a:lnT>
                    <a:lnB w="12700">
                      <a:solidFill>
                        <a:srgbClr val="000000"/>
                      </a:solidFill>
                      <a:miter lim="400000"/>
                    </a:lnB>
                    <a:noFill/>
                  </a:tcPr>
                </a:tc>
                <a:extLst>
                  <a:ext uri="{0D108BD9-81ED-4DB2-BD59-A6C34878D82A}">
                    <a16:rowId xmlns:a16="http://schemas.microsoft.com/office/drawing/2014/main" val="10001"/>
                  </a:ext>
                </a:extLst>
              </a:tr>
              <a:tr h="146617">
                <a:tc vMerge="1">
                  <a:txBody>
                    <a:bodyPr/>
                    <a:lstStyle/>
                    <a:p>
                      <a:pPr defTabSz="914400">
                        <a:defRPr sz="2200">
                          <a:sym typeface="Helvetica Neue"/>
                        </a:defRPr>
                      </a:pPr>
                      <a:endParaRPr sz="1500" dirty="0"/>
                    </a:p>
                  </a:txBody>
                  <a:tcPr marL="35719" marR="35719" marT="35719" marB="35719" anchor="ctr" horzOverflow="overflow">
                    <a:lnL w="12700">
                      <a:solidFill>
                        <a:srgbClr val="000000"/>
                      </a:solidFill>
                      <a:miter lim="400000"/>
                    </a:lnL>
                    <a:lnR w="12700">
                      <a:solidFill>
                        <a:srgbClr val="000000"/>
                      </a:solidFill>
                      <a:miter lim="400000"/>
                    </a:lnR>
                    <a:lnT w="0">
                      <a:miter lim="400000"/>
                    </a:lnT>
                    <a:lnB w="0">
                      <a:miter lim="400000"/>
                    </a:lnB>
                    <a:noFill/>
                  </a:tcPr>
                </a:tc>
                <a:tc>
                  <a:txBody>
                    <a:bodyPr/>
                    <a:lstStyle/>
                    <a:p>
                      <a:pPr defTabSz="914400">
                        <a:defRPr sz="1800"/>
                      </a:pPr>
                      <a:r>
                        <a:rPr sz="1200" b="1">
                          <a:sym typeface="Helvetica Neue"/>
                        </a:rPr>
                        <a:t>3: Can you have monocultures?</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no</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a:sym typeface="Helvetica Neue"/>
                        </a:rPr>
                        <a:t>yes</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yes</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a:sym typeface="Helvetica Neue"/>
                        </a:rPr>
                        <a:t>yes</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a:sym typeface="Helvetica Neue"/>
                        </a:rPr>
                        <a:t>yes</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12700">
                      <a:solidFill>
                        <a:srgbClr val="000000"/>
                      </a:solidFill>
                      <a:miter lim="400000"/>
                    </a:lnT>
                    <a:lnB w="12700">
                      <a:solidFill>
                        <a:srgbClr val="000000"/>
                      </a:solidFill>
                      <a:miter lim="400000"/>
                    </a:lnB>
                    <a:noFill/>
                  </a:tcPr>
                </a:tc>
                <a:extLst>
                  <a:ext uri="{0D108BD9-81ED-4DB2-BD59-A6C34878D82A}">
                    <a16:rowId xmlns:a16="http://schemas.microsoft.com/office/drawing/2014/main" val="10002"/>
                  </a:ext>
                </a:extLst>
              </a:tr>
              <a:tr h="252048">
                <a:tc vMerge="1">
                  <a:txBody>
                    <a:bodyPr/>
                    <a:lstStyle/>
                    <a:p>
                      <a:pPr defTabSz="914400">
                        <a:defRPr sz="2200">
                          <a:sym typeface="Helvetica Neue"/>
                        </a:defRPr>
                      </a:pPr>
                      <a:endParaRPr sz="1500" dirty="0"/>
                    </a:p>
                  </a:txBody>
                  <a:tcPr marL="35719" marR="35719" marT="35719" marB="35719" anchor="ctr" horzOverflow="overflow">
                    <a:lnL w="12700">
                      <a:solidFill>
                        <a:srgbClr val="000000"/>
                      </a:solidFill>
                      <a:miter lim="400000"/>
                    </a:lnL>
                    <a:lnR w="12700">
                      <a:solidFill>
                        <a:srgbClr val="000000"/>
                      </a:solidFill>
                      <a:miter lim="400000"/>
                    </a:lnR>
                    <a:lnT w="0">
                      <a:miter lim="400000"/>
                    </a:lnT>
                    <a:lnB w="0">
                      <a:miter lim="400000"/>
                    </a:lnB>
                    <a:noFill/>
                  </a:tcPr>
                </a:tc>
                <a:tc>
                  <a:txBody>
                    <a:bodyPr/>
                    <a:lstStyle/>
                    <a:p>
                      <a:pPr defTabSz="914400">
                        <a:defRPr sz="1800"/>
                      </a:pPr>
                      <a:r>
                        <a:rPr sz="1200" b="1">
                          <a:sym typeface="Helvetica Neue"/>
                        </a:rPr>
                        <a:t>4: Can you assume ≥ 1 species is at steady-state?</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a:solidFill>
                        <a:srgbClr val="000000"/>
                      </a:solidFill>
                      <a:miter lim="400000"/>
                    </a:lnT>
                    <a:lnB w="12700">
                      <a:solidFill>
                        <a:srgbClr val="000000"/>
                      </a:solidFill>
                      <a:miter lim="400000"/>
                    </a:lnB>
                    <a:noFill/>
                  </a:tcPr>
                </a:tc>
                <a:tc>
                  <a:txBody>
                    <a:bodyPr/>
                    <a:lstStyle/>
                    <a:p>
                      <a:pPr defTabSz="914400">
                        <a:defRPr sz="1800"/>
                      </a:pPr>
                      <a:r>
                        <a:rPr lang="en-US" sz="1200" dirty="0">
                          <a:sym typeface="Helvetica Neue"/>
                        </a:rPr>
                        <a:t>yes</a:t>
                      </a:r>
                      <a:endParaRPr sz="1200" dirty="0">
                        <a:sym typeface="Helvetica Neue"/>
                      </a:endParaRP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a:sym typeface="Helvetica Neue"/>
                        </a:rPr>
                        <a:t>yes</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a:sym typeface="Helvetica Neue"/>
                        </a:rPr>
                        <a:t>no</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12700">
                      <a:solidFill>
                        <a:srgbClr val="000000"/>
                      </a:solidFill>
                      <a:miter lim="400000"/>
                    </a:lnT>
                    <a:lnB w="12700">
                      <a:solidFill>
                        <a:srgbClr val="000000"/>
                      </a:solidFill>
                      <a:miter lim="400000"/>
                    </a:lnB>
                    <a:noFill/>
                  </a:tcPr>
                </a:tc>
                <a:extLst>
                  <a:ext uri="{0D108BD9-81ED-4DB2-BD59-A6C34878D82A}">
                    <a16:rowId xmlns:a16="http://schemas.microsoft.com/office/drawing/2014/main" val="10003"/>
                  </a:ext>
                </a:extLst>
              </a:tr>
              <a:tr h="252048">
                <a:tc vMerge="1">
                  <a:txBody>
                    <a:bodyPr/>
                    <a:lstStyle/>
                    <a:p>
                      <a:pPr defTabSz="914400">
                        <a:defRPr sz="2200">
                          <a:sym typeface="Helvetica Neue"/>
                        </a:defRPr>
                      </a:pPr>
                      <a:endParaRPr sz="1500" dirty="0"/>
                    </a:p>
                  </a:txBody>
                  <a:tcPr marL="35719" marR="35719" marT="35719" marB="35719" anchor="ctr" horzOverflow="overflow">
                    <a:lnL w="12700">
                      <a:solidFill>
                        <a:srgbClr val="000000"/>
                      </a:solidFill>
                      <a:miter lim="400000"/>
                    </a:lnL>
                    <a:lnR w="12700">
                      <a:solidFill>
                        <a:srgbClr val="000000"/>
                      </a:solidFill>
                      <a:miter lim="400000"/>
                    </a:lnR>
                    <a:lnT w="0">
                      <a:miter lim="400000"/>
                    </a:lnT>
                    <a:lnB w="0">
                      <a:miter lim="400000"/>
                    </a:lnB>
                    <a:noFill/>
                  </a:tcPr>
                </a:tc>
                <a:tc>
                  <a:txBody>
                    <a:bodyPr/>
                    <a:lstStyle/>
                    <a:p>
                      <a:pPr defTabSz="914400">
                        <a:defRPr sz="1800"/>
                      </a:pPr>
                      <a:r>
                        <a:rPr sz="1200" b="1">
                          <a:sym typeface="Helvetica Neue"/>
                        </a:rPr>
                        <a:t>5: Need a method for more than 2 focal species at a time?</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yes</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yes</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yes</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a:sym typeface="Helvetica Neue"/>
                        </a:rPr>
                        <a:t>no</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12700">
                      <a:solidFill>
                        <a:srgbClr val="000000"/>
                      </a:solidFill>
                      <a:miter lim="400000"/>
                    </a:lnT>
                    <a:lnB w="12700">
                      <a:solidFill>
                        <a:srgbClr val="000000"/>
                      </a:solidFill>
                      <a:miter lim="400000"/>
                    </a:lnB>
                    <a:noFill/>
                  </a:tcPr>
                </a:tc>
                <a:extLst>
                  <a:ext uri="{0D108BD9-81ED-4DB2-BD59-A6C34878D82A}">
                    <a16:rowId xmlns:a16="http://schemas.microsoft.com/office/drawing/2014/main" val="10004"/>
                  </a:ext>
                </a:extLst>
              </a:tr>
              <a:tr h="438912">
                <a:tc vMerge="1">
                  <a:txBody>
                    <a:bodyPr/>
                    <a:lstStyle/>
                    <a:p>
                      <a:pPr defTabSz="914400">
                        <a:defRPr sz="2200">
                          <a:sym typeface="Helvetica Neue"/>
                        </a:defRPr>
                      </a:pPr>
                      <a:endParaRPr sz="1500" dirty="0"/>
                    </a:p>
                  </a:txBody>
                  <a:tcPr marL="35719" marR="35719" marT="35719" marB="35719" anchor="ctr" horzOverflow="overflow">
                    <a:lnL w="12700">
                      <a:solidFill>
                        <a:srgbClr val="000000"/>
                      </a:solidFill>
                      <a:miter lim="400000"/>
                    </a:lnL>
                    <a:lnR w="12700">
                      <a:solidFill>
                        <a:srgbClr val="000000"/>
                      </a:solidFill>
                      <a:miter lim="400000"/>
                    </a:lnR>
                    <a:lnT w="0">
                      <a:miter lim="400000"/>
                    </a:lnT>
                    <a:lnB w="12700">
                      <a:solidFill>
                        <a:srgbClr val="000000"/>
                      </a:solidFill>
                      <a:miter lim="400000"/>
                    </a:lnB>
                    <a:noFill/>
                  </a:tcPr>
                </a:tc>
                <a:tc>
                  <a:txBody>
                    <a:bodyPr/>
                    <a:lstStyle/>
                    <a:p>
                      <a:pPr defTabSz="914400">
                        <a:defRPr sz="1800"/>
                      </a:pPr>
                      <a:r>
                        <a:rPr sz="1200" b="1" dirty="0">
                          <a:sym typeface="Helvetica Neue"/>
                        </a:rPr>
                        <a:t>6: The resource is:</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not explicit</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a:sym typeface="Helvetica Neue"/>
                        </a:rPr>
                        <a:t>not explicit or biotic (dynamic)</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a:solidFill>
                        <a:srgbClr val="000000"/>
                      </a:solidFill>
                      <a:miter lim="400000"/>
                    </a:lnT>
                    <a:lnB w="28575" cap="flat" cmpd="sng" algn="ctr">
                      <a:solidFill>
                        <a:schemeClr val="tx1"/>
                      </a:solidFill>
                      <a:prstDash val="solid"/>
                      <a:round/>
                      <a:headEnd type="none" w="med" len="med"/>
                      <a:tailEnd type="none" w="med" len="med"/>
                    </a:lnB>
                    <a:noFill/>
                  </a:tcPr>
                </a:tc>
                <a:tc>
                  <a:txBody>
                    <a:bodyPr/>
                    <a:lstStyle/>
                    <a:p>
                      <a:pPr defTabSz="914400">
                        <a:defRPr sz="1800"/>
                      </a:pPr>
                      <a:r>
                        <a:rPr sz="1200" dirty="0">
                          <a:sym typeface="Helvetica Neue"/>
                        </a:rPr>
                        <a:t>not explicit</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miter lim="400000"/>
                    </a:lnT>
                    <a:lnB w="28575" cap="flat" cmpd="sng" algn="ctr">
                      <a:solidFill>
                        <a:schemeClr val="tx1"/>
                      </a:solidFill>
                      <a:prstDash val="solid"/>
                      <a:round/>
                      <a:headEnd type="none" w="med" len="med"/>
                      <a:tailEnd type="none" w="med" len="med"/>
                    </a:lnB>
                    <a:noFill/>
                  </a:tcPr>
                </a:tc>
                <a:tc>
                  <a:txBody>
                    <a:bodyPr/>
                    <a:lstStyle/>
                    <a:p>
                      <a:pPr defTabSz="914400">
                        <a:defRPr sz="1800"/>
                      </a:pPr>
                      <a:r>
                        <a:rPr sz="1200" dirty="0">
                          <a:sym typeface="Helvetica Neue"/>
                        </a:rPr>
                        <a:t>biotic (dynamic)</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defTabSz="914400">
                        <a:defRPr sz="1800"/>
                      </a:pPr>
                      <a:r>
                        <a:rPr sz="1200" dirty="0">
                          <a:sym typeface="Helvetica Neue"/>
                        </a:rPr>
                        <a:t>abiotic</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12700">
                      <a:solidFill>
                        <a:srgbClr val="000000"/>
                      </a:solidFill>
                      <a:miter lim="400000"/>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36012">
                <a:tc rowSpan="4">
                  <a:txBody>
                    <a:bodyPr/>
                    <a:lstStyle/>
                    <a:p>
                      <a:pPr algn="ctr" defTabSz="914400">
                        <a:defRPr sz="1200" b="1">
                          <a:sym typeface="Helvetica Neue"/>
                        </a:defRPr>
                      </a:pPr>
                      <a:r>
                        <a:rPr lang="en-US" sz="1600" b="0" dirty="0"/>
                        <a:t>Method</a:t>
                      </a:r>
                      <a:endParaRPr sz="1600" b="0" dirty="0"/>
                    </a:p>
                  </a:txBody>
                  <a:tcPr marL="35719" marR="35719" marT="35719" marB="35719" vert="vert270"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miter lim="400000"/>
                      <a:headEnd type="none" w="med" len="med"/>
                      <a:tailEnd type="none" w="med" len="med"/>
                    </a:lnR>
                    <a:lnT w="12700">
                      <a:solidFill>
                        <a:srgbClr val="000000"/>
                      </a:solidFill>
                      <a:miter lim="400000"/>
                    </a:lnT>
                    <a:lnB w="12700" cap="flat" cmpd="sng" algn="ctr">
                      <a:solidFill>
                        <a:srgbClr val="000000"/>
                      </a:solidFill>
                      <a:prstDash val="solid"/>
                      <a:miter lim="400000"/>
                      <a:headEnd type="none" w="med" len="med"/>
                      <a:tailEnd type="none" w="med" len="med"/>
                    </a:lnB>
                    <a:noFill/>
                  </a:tcPr>
                </a:tc>
                <a:tc>
                  <a:txBody>
                    <a:bodyPr/>
                    <a:lstStyle/>
                    <a:p>
                      <a:pPr defTabSz="914400">
                        <a:defRPr sz="1200" b="1">
                          <a:sym typeface="Helvetica Neue"/>
                        </a:defRPr>
                      </a:pPr>
                      <a:endParaRPr sz="1200"/>
                    </a:p>
                  </a:txBody>
                  <a:tcPr marL="35719" marR="35719" marT="35719" marB="35719" anchor="b" horzOverflow="overflow">
                    <a:lnL w="12700">
                      <a:solidFill>
                        <a:srgbClr val="000000"/>
                      </a:solidFill>
                      <a:miter lim="400000"/>
                    </a:lnL>
                    <a:lnR w="28575" cap="flat" cmpd="sng" algn="ctr">
                      <a:solidFill>
                        <a:schemeClr val="tx1"/>
                      </a:solidFill>
                      <a:prstDash val="solid"/>
                      <a:round/>
                      <a:headEnd type="none" w="med" len="med"/>
                      <a:tailEnd type="none" w="med" len="med"/>
                    </a:lnR>
                    <a:lnT w="12700">
                      <a:solidFill>
                        <a:srgbClr val="000000"/>
                      </a:solidFill>
                      <a:miter lim="400000"/>
                    </a:lnT>
                    <a:lnB w="0">
                      <a:miter lim="400000"/>
                    </a:lnB>
                    <a:noFill/>
                  </a:tcPr>
                </a:tc>
                <a:tc>
                  <a:txBody>
                    <a:bodyPr/>
                    <a:lstStyle/>
                    <a:p>
                      <a:pPr defTabSz="914400">
                        <a:defRPr sz="1800"/>
                      </a:pPr>
                      <a:r>
                        <a:rPr sz="1200" b="1" dirty="0">
                          <a:sym typeface="Helvetica Neue"/>
                        </a:rPr>
                        <a:t>Negative frequency dependence</a:t>
                      </a:r>
                    </a:p>
                  </a:txBody>
                  <a:tcPr marL="35719" marR="35719" marT="35719" marB="35719"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defTabSz="914400">
                        <a:defRPr sz="1800"/>
                      </a:pPr>
                      <a:endParaRPr sz="1200" b="1" dirty="0">
                        <a:sym typeface="Helvetica Neue"/>
                      </a:endParaRPr>
                    </a:p>
                  </a:txBody>
                  <a:tcPr marL="35719" marR="35719" marT="35719" marB="35719"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b="1" dirty="0" err="1">
                          <a:sym typeface="Helvetica Neue"/>
                        </a:rPr>
                        <a:t>Lotka</a:t>
                      </a:r>
                      <a:r>
                        <a:rPr sz="1200" b="1" dirty="0">
                          <a:sym typeface="Helvetica Neue"/>
                        </a:rPr>
                        <a:t>-Volterra</a:t>
                      </a:r>
                    </a:p>
                  </a:txBody>
                  <a:tcPr marL="35719" marR="35719" marT="35719" marB="35719"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defTabSz="914400">
                        <a:defRPr sz="1800"/>
                      </a:pPr>
                      <a:r>
                        <a:rPr sz="1200" b="1" dirty="0">
                          <a:sym typeface="Helvetica Neue"/>
                        </a:rPr>
                        <a:t>Sensitivity</a:t>
                      </a:r>
                    </a:p>
                  </a:txBody>
                  <a:tcPr marL="35719" marR="35719" marT="35719" marB="35719"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defTabSz="914400">
                        <a:defRPr sz="1800"/>
                      </a:pPr>
                      <a:r>
                        <a:rPr sz="1200" b="1" dirty="0">
                          <a:sym typeface="Helvetica Neue"/>
                        </a:rPr>
                        <a:t>MacArthur’s CRM</a:t>
                      </a:r>
                    </a:p>
                  </a:txBody>
                  <a:tcPr marL="35719" marR="35719" marT="35719" marB="35719"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defTabSz="914400">
                        <a:defRPr sz="1800"/>
                      </a:pPr>
                      <a:r>
                        <a:rPr sz="1200" b="1" dirty="0">
                          <a:sym typeface="Helvetica Neue"/>
                        </a:rPr>
                        <a:t>Tilman’s R*
CRM</a:t>
                      </a:r>
                    </a:p>
                  </a:txBody>
                  <a:tcPr marL="35719" marR="35719" marT="35719" marB="35719"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252048">
                <a:tc vMerge="1">
                  <a:txBody>
                    <a:bodyPr/>
                    <a:lstStyle/>
                    <a:p>
                      <a:pPr algn="r" defTabSz="914400">
                        <a:defRPr sz="1200" b="1">
                          <a:sym typeface="Helvetica Neue"/>
                        </a:defRPr>
                      </a:pPr>
                      <a:endParaRPr sz="800" dirty="0"/>
                    </a:p>
                  </a:txBody>
                  <a:tcPr marL="35719" marR="35719" marT="35719" marB="35719" anchor="ctr" horzOverflow="overflow">
                    <a:lnL w="12700">
                      <a:solidFill>
                        <a:srgbClr val="000000"/>
                      </a:solidFill>
                      <a:miter lim="400000"/>
                    </a:lnL>
                    <a:lnR w="12700">
                      <a:solidFill>
                        <a:srgbClr val="000000"/>
                      </a:solidFill>
                      <a:miter lim="400000"/>
                    </a:lnR>
                    <a:lnT w="0">
                      <a:miter lim="400000"/>
                    </a:lnT>
                    <a:lnB w="0">
                      <a:miter lim="400000"/>
                    </a:lnB>
                    <a:noFill/>
                  </a:tcPr>
                </a:tc>
                <a:tc>
                  <a:txBody>
                    <a:bodyPr/>
                    <a:lstStyle/>
                    <a:p>
                      <a:pPr algn="r" defTabSz="914400">
                        <a:defRPr sz="1800"/>
                      </a:pPr>
                      <a:r>
                        <a:rPr sz="1200" b="1">
                          <a:sym typeface="Helvetica Neue"/>
                        </a:rPr>
                        <a:t>Foundational paper for model</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0">
                      <a:miter lim="400000"/>
                    </a:lnT>
                    <a:lnB w="0">
                      <a:miter lim="400000"/>
                    </a:lnB>
                    <a:noFill/>
                  </a:tcPr>
                </a:tc>
                <a:tc>
                  <a:txBody>
                    <a:bodyPr/>
                    <a:lstStyle/>
                    <a:p>
                      <a:pPr defTabSz="914400">
                        <a:defRPr sz="1800"/>
                      </a:pPr>
                      <a:r>
                        <a:rPr sz="1200" dirty="0">
                          <a:sym typeface="Helvetica Neue"/>
                        </a:rPr>
                        <a:t>Rees and </a:t>
                      </a:r>
                      <a:r>
                        <a:rPr sz="1200" dirty="0" err="1">
                          <a:sym typeface="Helvetica Neue"/>
                        </a:rPr>
                        <a:t>Westoby</a:t>
                      </a:r>
                      <a:r>
                        <a:rPr sz="1200" dirty="0">
                          <a:sym typeface="Helvetica Neue"/>
                        </a:rPr>
                        <a:t> 1997</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28575" cap="flat" cmpd="sng" algn="ctr">
                      <a:solidFill>
                        <a:schemeClr val="tx1"/>
                      </a:solidFill>
                      <a:prstDash val="solid"/>
                      <a:round/>
                      <a:headEnd type="none" w="med" len="med"/>
                      <a:tailEnd type="none" w="med" len="med"/>
                    </a:lnT>
                    <a:lnB w="0">
                      <a:noFill/>
                      <a:miter lim="400000"/>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a:sym typeface="Helvetica Neue"/>
                        </a:rPr>
                        <a:t>Volterra 1928</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28575" cap="flat" cmpd="sng" algn="ctr">
                      <a:solidFill>
                        <a:schemeClr val="tx1"/>
                      </a:solidFill>
                      <a:prstDash val="solid"/>
                      <a:round/>
                      <a:headEnd type="none" w="med" len="med"/>
                      <a:tailEnd type="none" w="med" len="med"/>
                    </a:lnT>
                    <a:lnB w="0">
                      <a:miter lim="400000"/>
                    </a:lnB>
                    <a:noFill/>
                  </a:tcPr>
                </a:tc>
                <a:tc>
                  <a:txBody>
                    <a:bodyPr/>
                    <a:lstStyle/>
                    <a:p>
                      <a:pPr defTabSz="914400">
                        <a:defRPr sz="1800"/>
                      </a:pPr>
                      <a:r>
                        <a:rPr sz="1200" dirty="0">
                          <a:sym typeface="Helvetica Neue"/>
                        </a:rPr>
                        <a:t>MacArthur 1970</a:t>
                      </a:r>
                    </a:p>
                  </a:txBody>
                  <a:tcPr marL="35719" marR="35719" marT="35719" marB="35719" anchor="ctr" horzOverflow="overflow">
                    <a:lnL w="12700">
                      <a:solidFill>
                        <a:srgbClr val="000000"/>
                      </a:solidFill>
                      <a:miter lim="400000"/>
                    </a:lnL>
                    <a:lnR w="12700">
                      <a:solidFill>
                        <a:srgbClr val="000000"/>
                      </a:solidFill>
                      <a:miter lim="400000"/>
                    </a:lnR>
                    <a:lnT w="28575" cap="flat" cmpd="sng" algn="ctr">
                      <a:solidFill>
                        <a:schemeClr val="tx1"/>
                      </a:solidFill>
                      <a:prstDash val="solid"/>
                      <a:round/>
                      <a:headEnd type="none" w="med" len="med"/>
                      <a:tailEnd type="none" w="med" len="med"/>
                    </a:lnT>
                    <a:lnB w="0">
                      <a:miter lim="400000"/>
                    </a:lnB>
                    <a:noFill/>
                  </a:tcPr>
                </a:tc>
                <a:tc>
                  <a:txBody>
                    <a:bodyPr/>
                    <a:lstStyle/>
                    <a:p>
                      <a:pPr defTabSz="914400">
                        <a:defRPr sz="1800"/>
                      </a:pPr>
                      <a:r>
                        <a:rPr sz="1200">
                          <a:sym typeface="Helvetica Neue"/>
                        </a:rPr>
                        <a:t>MacArthur 1970</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28575" cap="flat" cmpd="sng" algn="ctr">
                      <a:solidFill>
                        <a:schemeClr val="tx1"/>
                      </a:solidFill>
                      <a:prstDash val="solid"/>
                      <a:round/>
                      <a:headEnd type="none" w="med" len="med"/>
                      <a:tailEnd type="none" w="med" len="med"/>
                    </a:lnT>
                    <a:lnB w="0">
                      <a:noFill/>
                      <a:miter lim="400000"/>
                    </a:lnB>
                    <a:noFill/>
                  </a:tcPr>
                </a:tc>
                <a:tc>
                  <a:txBody>
                    <a:bodyPr/>
                    <a:lstStyle/>
                    <a:p>
                      <a:pPr defTabSz="914400">
                        <a:defRPr sz="1800"/>
                      </a:pPr>
                      <a:r>
                        <a:rPr sz="1200" dirty="0">
                          <a:sym typeface="Helvetica Neue"/>
                        </a:rPr>
                        <a:t>Tilman 1977</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0">
                      <a:miter lim="400000"/>
                    </a:lnB>
                    <a:noFill/>
                  </a:tcPr>
                </a:tc>
                <a:extLst>
                  <a:ext uri="{0D108BD9-81ED-4DB2-BD59-A6C34878D82A}">
                    <a16:rowId xmlns:a16="http://schemas.microsoft.com/office/drawing/2014/main" val="10007"/>
                  </a:ext>
                </a:extLst>
              </a:tr>
              <a:tr h="252048">
                <a:tc vMerge="1">
                  <a:txBody>
                    <a:bodyPr/>
                    <a:lstStyle/>
                    <a:p>
                      <a:pPr algn="r" defTabSz="914400">
                        <a:defRPr sz="1200" b="1">
                          <a:sym typeface="Helvetica Neue"/>
                        </a:defRPr>
                      </a:pPr>
                      <a:endParaRPr sz="800" dirty="0"/>
                    </a:p>
                  </a:txBody>
                  <a:tcPr marL="35719" marR="35719" marT="35719" marB="35719" anchor="ctr" horzOverflow="overflow">
                    <a:lnL w="12700">
                      <a:solidFill>
                        <a:srgbClr val="000000"/>
                      </a:solidFill>
                      <a:miter lim="400000"/>
                    </a:lnL>
                    <a:lnR w="12700">
                      <a:solidFill>
                        <a:srgbClr val="000000"/>
                      </a:solidFill>
                      <a:miter lim="400000"/>
                    </a:lnR>
                    <a:lnT w="0">
                      <a:miter lim="400000"/>
                    </a:lnT>
                    <a:lnB w="0">
                      <a:miter lim="400000"/>
                    </a:lnB>
                    <a:noFill/>
                  </a:tcPr>
                </a:tc>
                <a:tc>
                  <a:txBody>
                    <a:bodyPr/>
                    <a:lstStyle/>
                    <a:p>
                      <a:pPr algn="r" defTabSz="914400">
                        <a:defRPr sz="1800"/>
                      </a:pPr>
                      <a:r>
                        <a:rPr sz="1200" b="1">
                          <a:sym typeface="Helvetica Neue"/>
                        </a:rPr>
                        <a:t>Theoretical paper linking model to MCT</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0">
                      <a:miter lim="400000"/>
                    </a:lnT>
                    <a:lnB w="0">
                      <a:miter lim="400000"/>
                    </a:lnB>
                    <a:noFill/>
                  </a:tcPr>
                </a:tc>
                <a:tc>
                  <a:txBody>
                    <a:bodyPr/>
                    <a:lstStyle/>
                    <a:p>
                      <a:pPr defTabSz="914400">
                        <a:defRPr sz="1800"/>
                      </a:pPr>
                      <a:r>
                        <a:rPr sz="1200" dirty="0">
                          <a:sym typeface="Helvetica Neue"/>
                        </a:rPr>
                        <a:t>Adler et al 2007</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0">
                      <a:noFill/>
                      <a:miter lim="400000"/>
                    </a:lnT>
                    <a:lnB w="0">
                      <a:noFill/>
                      <a:miter lim="400000"/>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a:sym typeface="Helvetica Neue"/>
                        </a:rPr>
                        <a:t>Chesson 2000</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0">
                      <a:miter lim="400000"/>
                    </a:lnT>
                    <a:lnB w="0">
                      <a:miter lim="400000"/>
                    </a:lnB>
                    <a:noFill/>
                  </a:tcPr>
                </a:tc>
                <a:tc>
                  <a:txBody>
                    <a:bodyPr/>
                    <a:lstStyle/>
                    <a:p>
                      <a:pPr defTabSz="914400">
                        <a:defRPr sz="1800"/>
                      </a:pPr>
                      <a:r>
                        <a:rPr sz="1200">
                          <a:sym typeface="Helvetica Neue"/>
                        </a:rPr>
                        <a:t>Carrol et al 2011</a:t>
                      </a:r>
                    </a:p>
                  </a:txBody>
                  <a:tcPr marL="35719" marR="35719" marT="35719" marB="35719" anchor="ctr" horzOverflow="overflow">
                    <a:lnL w="12700">
                      <a:solidFill>
                        <a:srgbClr val="000000"/>
                      </a:solidFill>
                      <a:miter lim="400000"/>
                    </a:lnL>
                    <a:lnR w="12700">
                      <a:solidFill>
                        <a:srgbClr val="000000"/>
                      </a:solidFill>
                      <a:miter lim="400000"/>
                    </a:lnR>
                    <a:lnT w="0">
                      <a:miter lim="400000"/>
                    </a:lnT>
                    <a:lnB w="0">
                      <a:miter lim="400000"/>
                    </a:lnB>
                    <a:noFill/>
                  </a:tcPr>
                </a:tc>
                <a:tc>
                  <a:txBody>
                    <a:bodyPr/>
                    <a:lstStyle/>
                    <a:p>
                      <a:pPr defTabSz="914400">
                        <a:defRPr sz="1800"/>
                      </a:pPr>
                      <a:r>
                        <a:rPr sz="1200" dirty="0">
                          <a:sym typeface="Helvetica Neue"/>
                        </a:rPr>
                        <a:t>Chesson 1990</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0">
                      <a:noFill/>
                      <a:miter lim="400000"/>
                    </a:lnT>
                    <a:lnB w="0">
                      <a:noFill/>
                      <a:miter lim="400000"/>
                    </a:lnB>
                    <a:noFill/>
                  </a:tcPr>
                </a:tc>
                <a:tc>
                  <a:txBody>
                    <a:bodyPr/>
                    <a:lstStyle/>
                    <a:p>
                      <a:pPr defTabSz="914400">
                        <a:defRPr sz="1800"/>
                      </a:pPr>
                      <a:r>
                        <a:rPr sz="1200">
                          <a:sym typeface="Helvetica Neue"/>
                        </a:rPr>
                        <a:t>Letten 2017</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0">
                      <a:miter lim="400000"/>
                    </a:lnT>
                    <a:lnB w="0">
                      <a:miter lim="400000"/>
                    </a:lnB>
                    <a:noFill/>
                  </a:tcPr>
                </a:tc>
                <a:extLst>
                  <a:ext uri="{0D108BD9-81ED-4DB2-BD59-A6C34878D82A}">
                    <a16:rowId xmlns:a16="http://schemas.microsoft.com/office/drawing/2014/main" val="10008"/>
                  </a:ext>
                </a:extLst>
              </a:tr>
              <a:tr h="0">
                <a:tc vMerge="1">
                  <a:txBody>
                    <a:bodyPr/>
                    <a:lstStyle/>
                    <a:p>
                      <a:pPr algn="r" defTabSz="914400">
                        <a:defRPr sz="1200" b="1">
                          <a:sym typeface="Helvetica Neue"/>
                        </a:defRPr>
                      </a:pPr>
                      <a:endParaRPr sz="800" dirty="0"/>
                    </a:p>
                  </a:txBody>
                  <a:tcPr marL="35719" marR="35719" marT="35719" marB="35719" anchor="ctr" horzOverflow="overflow">
                    <a:lnL w="12700">
                      <a:solidFill>
                        <a:srgbClr val="000000"/>
                      </a:solidFill>
                      <a:miter lim="400000"/>
                    </a:lnL>
                    <a:lnR w="12700">
                      <a:solidFill>
                        <a:srgbClr val="000000"/>
                      </a:solidFill>
                      <a:miter lim="400000"/>
                    </a:lnR>
                    <a:lnT w="0">
                      <a:miter lim="400000"/>
                    </a:lnT>
                    <a:lnB w="12700">
                      <a:solidFill>
                        <a:srgbClr val="000000"/>
                      </a:solidFill>
                      <a:miter lim="400000"/>
                    </a:lnB>
                    <a:noFill/>
                  </a:tcPr>
                </a:tc>
                <a:tc>
                  <a:txBody>
                    <a:bodyPr/>
                    <a:lstStyle/>
                    <a:p>
                      <a:pPr algn="r" defTabSz="914400">
                        <a:defRPr sz="1800"/>
                      </a:pPr>
                      <a:r>
                        <a:rPr sz="1200" b="1">
                          <a:sym typeface="Helvetica Neue"/>
                        </a:rPr>
                        <a:t>Empirical paper using model for MCT</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0">
                      <a:miter lim="400000"/>
                    </a:lnT>
                    <a:lnB w="12700">
                      <a:solidFill>
                        <a:srgbClr val="000000"/>
                      </a:solidFill>
                      <a:miter lim="400000"/>
                    </a:lnB>
                    <a:noFill/>
                  </a:tcPr>
                </a:tc>
                <a:tc>
                  <a:txBody>
                    <a:bodyPr/>
                    <a:lstStyle/>
                    <a:p>
                      <a:pPr defTabSz="914400">
                        <a:defRPr sz="1800"/>
                      </a:pPr>
                      <a:r>
                        <a:rPr sz="1200" dirty="0">
                          <a:sym typeface="Helvetica Neue"/>
                        </a:rPr>
                        <a:t>Levine and </a:t>
                      </a:r>
                      <a:r>
                        <a:rPr sz="1200" dirty="0" err="1">
                          <a:sym typeface="Helvetica Neue"/>
                        </a:rPr>
                        <a:t>HilleRisLambers</a:t>
                      </a:r>
                      <a:r>
                        <a:rPr sz="1200" dirty="0">
                          <a:sym typeface="Helvetica Neue"/>
                        </a:rPr>
                        <a:t> 2009</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0">
                      <a:noFill/>
                      <a:miter lim="400000"/>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a:sym typeface="Helvetica Neue"/>
                        </a:rPr>
                        <a:t>Godoy and Levine 2014</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0">
                      <a:miter lim="400000"/>
                    </a:lnT>
                    <a:lnB w="12700">
                      <a:solidFill>
                        <a:srgbClr val="000000"/>
                      </a:solidFill>
                      <a:miter lim="400000"/>
                    </a:lnB>
                    <a:noFill/>
                  </a:tcPr>
                </a:tc>
                <a:tc>
                  <a:txBody>
                    <a:bodyPr/>
                    <a:lstStyle/>
                    <a:p>
                      <a:pPr defTabSz="914400">
                        <a:defRPr sz="1800"/>
                      </a:pPr>
                      <a:r>
                        <a:rPr sz="1200">
                          <a:sym typeface="Helvetica Neue"/>
                        </a:rPr>
                        <a:t>Narwani et al 2013</a:t>
                      </a:r>
                    </a:p>
                  </a:txBody>
                  <a:tcPr marL="35719" marR="35719" marT="35719" marB="35719" anchor="ctr" horzOverflow="overflow">
                    <a:lnL w="12700">
                      <a:solidFill>
                        <a:srgbClr val="000000"/>
                      </a:solidFill>
                      <a:miter lim="400000"/>
                    </a:lnL>
                    <a:lnR w="12700">
                      <a:solidFill>
                        <a:srgbClr val="000000"/>
                      </a:solidFill>
                      <a:miter lim="400000"/>
                    </a:lnR>
                    <a:lnT w="0">
                      <a:miter lim="400000"/>
                    </a:lnT>
                    <a:lnB w="12700">
                      <a:solidFill>
                        <a:srgbClr val="000000"/>
                      </a:solidFill>
                      <a:miter lim="400000"/>
                    </a:lnB>
                    <a:noFill/>
                  </a:tcPr>
                </a:tc>
                <a:tc>
                  <a:txBody>
                    <a:bodyPr/>
                    <a:lstStyle/>
                    <a:p>
                      <a:pPr defTabSz="914400">
                        <a:defRPr sz="1800"/>
                      </a:pPr>
                      <a:r>
                        <a:rPr sz="1200" dirty="0">
                          <a:sym typeface="Helvetica Neue"/>
                        </a:rPr>
                        <a:t>none</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0">
                      <a:noFill/>
                      <a:miter lim="400000"/>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err="1">
                          <a:sym typeface="Helvetica Neue"/>
                        </a:rPr>
                        <a:t>Letten</a:t>
                      </a:r>
                      <a:r>
                        <a:rPr sz="1200" dirty="0">
                          <a:sym typeface="Helvetica Neue"/>
                        </a:rPr>
                        <a:t> 2017</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0">
                      <a:miter lim="400000"/>
                    </a:lnT>
                    <a:lnB w="12700">
                      <a:solidFill>
                        <a:srgbClr val="000000"/>
                      </a:solidFill>
                      <a:miter lim="400000"/>
                    </a:lnB>
                    <a:noFill/>
                  </a:tcPr>
                </a:tc>
                <a:extLst>
                  <a:ext uri="{0D108BD9-81ED-4DB2-BD59-A6C34878D82A}">
                    <a16:rowId xmlns:a16="http://schemas.microsoft.com/office/drawing/2014/main" val="10009"/>
                  </a:ext>
                </a:extLst>
              </a:tr>
              <a:tr h="177093">
                <a:tc rowSpan="4">
                  <a:txBody>
                    <a:bodyPr/>
                    <a:lstStyle/>
                    <a:p>
                      <a:pPr algn="ctr" defTabSz="914400">
                        <a:defRPr sz="2200">
                          <a:sym typeface="Helvetica Neue"/>
                        </a:defRPr>
                      </a:pPr>
                      <a:r>
                        <a:rPr lang="en-US" sz="1600" b="0" dirty="0"/>
                        <a:t>Experimental Requirements</a:t>
                      </a:r>
                      <a:endParaRPr sz="1600" b="0" dirty="0"/>
                    </a:p>
                  </a:txBody>
                  <a:tcPr marL="35719" marR="35719" marT="35719" marB="35719" vert="vert270"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miter lim="400000"/>
                      <a:headEnd type="none" w="med" len="med"/>
                      <a:tailEnd type="none" w="med" len="med"/>
                    </a:lnR>
                    <a:lnT w="12700">
                      <a:solidFill>
                        <a:srgbClr val="000000"/>
                      </a:solidFill>
                      <a:miter lim="400000"/>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b="1">
                          <a:sym typeface="Helvetica Neue"/>
                        </a:rPr>
                        <a:t>Requires invasion from rare?</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no</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a:sym typeface="Helvetica Neue"/>
                        </a:rPr>
                        <a:t>yes</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a:sym typeface="Helvetica Neue"/>
                        </a:rPr>
                        <a:t>no</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12700">
                      <a:solidFill>
                        <a:srgbClr val="000000"/>
                      </a:solidFill>
                      <a:miter lim="400000"/>
                    </a:lnT>
                    <a:lnB w="12700">
                      <a:solidFill>
                        <a:srgbClr val="000000"/>
                      </a:solidFill>
                      <a:miter lim="400000"/>
                    </a:lnB>
                    <a:noFill/>
                  </a:tcPr>
                </a:tc>
                <a:extLst>
                  <a:ext uri="{0D108BD9-81ED-4DB2-BD59-A6C34878D82A}">
                    <a16:rowId xmlns:a16="http://schemas.microsoft.com/office/drawing/2014/main" val="10010"/>
                  </a:ext>
                </a:extLst>
              </a:tr>
              <a:tr h="252048">
                <a:tc vMerge="1">
                  <a:txBody>
                    <a:bodyPr/>
                    <a:lstStyle/>
                    <a:p>
                      <a:pPr defTabSz="914400">
                        <a:defRPr sz="2200">
                          <a:sym typeface="Helvetica Neue"/>
                        </a:defRPr>
                      </a:pPr>
                      <a:endParaRPr sz="1500"/>
                    </a:p>
                  </a:txBody>
                  <a:tcPr marL="35719" marR="35719" marT="35719" marB="35719" anchor="ctr" horzOverflow="overflow">
                    <a:lnL w="12700">
                      <a:solidFill>
                        <a:srgbClr val="000000"/>
                      </a:solidFill>
                      <a:miter lim="400000"/>
                    </a:lnL>
                    <a:lnR w="12700">
                      <a:solidFill>
                        <a:srgbClr val="000000"/>
                      </a:solidFill>
                      <a:miter lim="400000"/>
                    </a:lnR>
                    <a:lnT w="0">
                      <a:miter lim="400000"/>
                    </a:lnT>
                    <a:lnB w="0">
                      <a:miter lim="400000"/>
                    </a:lnB>
                    <a:noFill/>
                  </a:tcPr>
                </a:tc>
                <a:tc>
                  <a:txBody>
                    <a:bodyPr/>
                    <a:lstStyle/>
                    <a:p>
                      <a:pPr defTabSz="914400">
                        <a:defRPr sz="1800"/>
                      </a:pPr>
                      <a:r>
                        <a:rPr sz="1200" b="1">
                          <a:sym typeface="Helvetica Neue"/>
                        </a:rPr>
                        <a:t>How many mixtures of species A and B?</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≥2</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a:sym typeface="Helvetica Neue"/>
                        </a:rPr>
                        <a:t>≥1</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a:sym typeface="Helvetica Neue"/>
                        </a:rPr>
                        <a:t>2</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a:sym typeface="Helvetica Neue"/>
                        </a:rPr>
                        <a:t>no</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12700">
                      <a:solidFill>
                        <a:srgbClr val="000000"/>
                      </a:solidFill>
                      <a:miter lim="400000"/>
                    </a:lnT>
                    <a:lnB w="12700">
                      <a:solidFill>
                        <a:srgbClr val="000000"/>
                      </a:solidFill>
                      <a:miter lim="400000"/>
                    </a:lnB>
                    <a:noFill/>
                  </a:tcPr>
                </a:tc>
                <a:extLst>
                  <a:ext uri="{0D108BD9-81ED-4DB2-BD59-A6C34878D82A}">
                    <a16:rowId xmlns:a16="http://schemas.microsoft.com/office/drawing/2014/main" val="10011"/>
                  </a:ext>
                </a:extLst>
              </a:tr>
              <a:tr h="177093">
                <a:tc vMerge="1">
                  <a:txBody>
                    <a:bodyPr/>
                    <a:lstStyle/>
                    <a:p>
                      <a:pPr defTabSz="914400">
                        <a:defRPr sz="2200">
                          <a:sym typeface="Helvetica Neue"/>
                        </a:defRPr>
                      </a:pPr>
                      <a:endParaRPr sz="1500"/>
                    </a:p>
                  </a:txBody>
                  <a:tcPr marL="35719" marR="35719" marT="35719" marB="35719" anchor="ctr" horzOverflow="overflow">
                    <a:lnL w="12700">
                      <a:solidFill>
                        <a:srgbClr val="000000"/>
                      </a:solidFill>
                      <a:miter lim="400000"/>
                    </a:lnL>
                    <a:lnR w="12700">
                      <a:solidFill>
                        <a:srgbClr val="000000"/>
                      </a:solidFill>
                      <a:miter lim="400000"/>
                    </a:lnR>
                    <a:lnT w="0">
                      <a:miter lim="400000"/>
                    </a:lnT>
                    <a:lnB w="0">
                      <a:miter lim="400000"/>
                    </a:lnB>
                    <a:noFill/>
                  </a:tcPr>
                </a:tc>
                <a:tc>
                  <a:txBody>
                    <a:bodyPr/>
                    <a:lstStyle/>
                    <a:p>
                      <a:pPr defTabSz="914400">
                        <a:defRPr sz="1800"/>
                      </a:pPr>
                      <a:r>
                        <a:rPr sz="1200" b="1" dirty="0">
                          <a:sym typeface="Helvetica Neue"/>
                        </a:rPr>
                        <a:t>Are time-series required?</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a:solidFill>
                        <a:srgbClr val="000000"/>
                      </a:solidFill>
                      <a:miter lim="400000"/>
                    </a:lnT>
                    <a:lnB w="12700">
                      <a:solidFill>
                        <a:srgbClr val="000000"/>
                      </a:solidFill>
                      <a:miter lim="400000"/>
                    </a:lnB>
                    <a:noFill/>
                  </a:tcPr>
                </a:tc>
                <a:tc>
                  <a:txBody>
                    <a:bodyPr/>
                    <a:lstStyle/>
                    <a:p>
                      <a:pPr defTabSz="914400">
                        <a:defRPr sz="1800"/>
                      </a:pPr>
                      <a:r>
                        <a:rPr lang="en-US" sz="1200" dirty="0">
                          <a:sym typeface="Helvetica Neue"/>
                        </a:rPr>
                        <a:t>yes, </a:t>
                      </a:r>
                      <a:r>
                        <a:rPr sz="1200" dirty="0">
                          <a:sym typeface="Helvetica Neue"/>
                        </a:rPr>
                        <a:t>short</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lang="en-US" sz="1200" dirty="0">
                          <a:sym typeface="Helvetica Neue"/>
                        </a:rPr>
                        <a:t>yes, </a:t>
                      </a:r>
                      <a:r>
                        <a:rPr sz="1200" dirty="0">
                          <a:sym typeface="Helvetica Neue"/>
                        </a:rPr>
                        <a:t>long</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lang="en-US" sz="1200" dirty="0">
                          <a:sym typeface="Helvetica Neue"/>
                        </a:rPr>
                        <a:t>yes, </a:t>
                      </a:r>
                      <a:r>
                        <a:rPr sz="1200" dirty="0">
                          <a:sym typeface="Helvetica Neue"/>
                        </a:rPr>
                        <a:t>short</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a:sym typeface="Helvetica Neue"/>
                        </a:rPr>
                        <a:t>no</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12700">
                      <a:solidFill>
                        <a:srgbClr val="000000"/>
                      </a:solidFill>
                      <a:miter lim="400000"/>
                    </a:lnT>
                    <a:lnB w="12700">
                      <a:solidFill>
                        <a:srgbClr val="000000"/>
                      </a:solidFill>
                      <a:miter lim="400000"/>
                    </a:lnB>
                    <a:noFill/>
                  </a:tcPr>
                </a:tc>
                <a:extLst>
                  <a:ext uri="{0D108BD9-81ED-4DB2-BD59-A6C34878D82A}">
                    <a16:rowId xmlns:a16="http://schemas.microsoft.com/office/drawing/2014/main" val="10012"/>
                  </a:ext>
                </a:extLst>
              </a:tr>
              <a:tr h="574697">
                <a:tc vMerge="1">
                  <a:txBody>
                    <a:bodyPr/>
                    <a:lstStyle/>
                    <a:p>
                      <a:pPr defTabSz="914400">
                        <a:defRPr sz="2200">
                          <a:sym typeface="Helvetica Neue"/>
                        </a:defRPr>
                      </a:pPr>
                      <a:endParaRPr sz="1500" dirty="0"/>
                    </a:p>
                  </a:txBody>
                  <a:tcPr marL="35719" marR="35719" marT="35719" marB="35719" anchor="ctr" horzOverflow="overflow">
                    <a:lnL w="12700">
                      <a:solidFill>
                        <a:srgbClr val="000000"/>
                      </a:solidFill>
                      <a:miter lim="400000"/>
                    </a:lnL>
                    <a:lnR w="12700">
                      <a:solidFill>
                        <a:srgbClr val="000000"/>
                      </a:solidFill>
                      <a:miter lim="400000"/>
                    </a:lnR>
                    <a:lnT w="0">
                      <a:miter lim="400000"/>
                    </a:lnT>
                    <a:lnB w="12700">
                      <a:solidFill>
                        <a:srgbClr val="000000"/>
                      </a:solidFill>
                      <a:miter lim="400000"/>
                    </a:lnB>
                    <a:noFill/>
                  </a:tcPr>
                </a:tc>
                <a:tc>
                  <a:txBody>
                    <a:bodyPr/>
                    <a:lstStyle/>
                    <a:p>
                      <a:pPr defTabSz="914400">
                        <a:defRPr sz="1800"/>
                      </a:pPr>
                      <a:r>
                        <a:rPr sz="1200" b="1">
                          <a:sym typeface="Helvetica Neue"/>
                        </a:rPr>
                        <a:t>How many experiments required for pairwise predictions for n species</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a:solidFill>
                        <a:srgbClr val="000000"/>
                      </a:solidFill>
                      <a:miter lim="400000"/>
                    </a:lnT>
                    <a:lnB w="12700">
                      <a:solidFill>
                        <a:srgbClr val="000000"/>
                      </a:solidFill>
                      <a:miter lim="400000"/>
                    </a:lnB>
                    <a:noFill/>
                  </a:tcPr>
                </a:tc>
                <a:tc>
                  <a:txBody>
                    <a:bodyPr/>
                    <a:lstStyle/>
                    <a:p>
                      <a:pPr defTabSz="914400">
                        <a:defRPr sz="1800"/>
                      </a:pPr>
                      <a:r>
                        <a:rPr sz="1200">
                          <a:sym typeface="Helvetica Neue"/>
                        </a:rPr>
                        <a:t>m*n*(n-1), where m≥2</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dirty="0">
                          <a:sym typeface="Helvetica Neue"/>
                        </a:rPr>
                        <a:t>n+[n(n-1)/2]</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a:sym typeface="Helvetica Neue"/>
                        </a:rPr>
                        <a:t>n(n-1)</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2n</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a:sym typeface="Helvetica Neue"/>
                        </a:rPr>
                        <a:t>2n</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12700">
                      <a:solidFill>
                        <a:srgbClr val="000000"/>
                      </a:solidFill>
                      <a:miter lim="400000"/>
                    </a:lnT>
                    <a:lnB w="12700">
                      <a:solidFill>
                        <a:srgbClr val="000000"/>
                      </a:solidFill>
                      <a:miter lim="400000"/>
                    </a:lnB>
                    <a:noFill/>
                  </a:tcPr>
                </a:tc>
                <a:extLst>
                  <a:ext uri="{0D108BD9-81ED-4DB2-BD59-A6C34878D82A}">
                    <a16:rowId xmlns:a16="http://schemas.microsoft.com/office/drawing/2014/main" val="10013"/>
                  </a:ext>
                </a:extLst>
              </a:tr>
              <a:tr h="357480">
                <a:tc rowSpan="2">
                  <a:txBody>
                    <a:bodyPr/>
                    <a:lstStyle/>
                    <a:p>
                      <a:pPr algn="ctr" defTabSz="914400">
                        <a:defRPr sz="2200">
                          <a:sym typeface="Helvetica Neue"/>
                        </a:defRPr>
                      </a:pPr>
                      <a:r>
                        <a:rPr lang="en-US" sz="1500" dirty="0"/>
                        <a:t>Outputs</a:t>
                      </a:r>
                      <a:endParaRPr sz="1500" dirty="0"/>
                    </a:p>
                  </a:txBody>
                  <a:tcPr marL="35719" marR="35719" marT="35719" marB="35719" vert="vert270"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defTabSz="914400">
                        <a:defRPr sz="1800"/>
                      </a:pPr>
                      <a:r>
                        <a:rPr sz="1200" b="1" dirty="0">
                          <a:sym typeface="Helvetica Neue"/>
                        </a:rPr>
                        <a:t>Can the </a:t>
                      </a:r>
                      <a:r>
                        <a:rPr lang="en-US" sz="1200" b="1" dirty="0">
                          <a:sym typeface="Helvetica Neue"/>
                        </a:rPr>
                        <a:t>method</a:t>
                      </a:r>
                      <a:r>
                        <a:rPr sz="1200" b="1" dirty="0">
                          <a:sym typeface="Helvetica Neue"/>
                        </a:rPr>
                        <a:t> predict coexistence for new combinations of species?</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a:solidFill>
                        <a:srgbClr val="000000"/>
                      </a:solidFill>
                      <a:miter lim="400000"/>
                    </a:lnB>
                    <a:noFill/>
                  </a:tcPr>
                </a:tc>
                <a:tc>
                  <a:txBody>
                    <a:bodyPr/>
                    <a:lstStyle/>
                    <a:p>
                      <a:pPr defTabSz="914400">
                        <a:defRPr sz="1800"/>
                      </a:pPr>
                      <a:r>
                        <a:rPr sz="1200" dirty="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dirty="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a:solidFill>
                        <a:srgbClr val="000000"/>
                      </a:solidFill>
                      <a:miter lim="400000"/>
                    </a:lnB>
                    <a:noFill/>
                  </a:tcPr>
                </a:tc>
                <a:tc>
                  <a:txBody>
                    <a:bodyPr/>
                    <a:lstStyle/>
                    <a:p>
                      <a:pPr defTabSz="914400">
                        <a:defRPr sz="1800"/>
                      </a:pPr>
                      <a:r>
                        <a:rPr sz="120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a:solidFill>
                        <a:srgbClr val="000000"/>
                      </a:solidFill>
                      <a:miter lim="400000"/>
                    </a:lnB>
                    <a:noFill/>
                  </a:tcPr>
                </a:tc>
                <a:tc>
                  <a:txBody>
                    <a:bodyPr/>
                    <a:lstStyle/>
                    <a:p>
                      <a:pPr defTabSz="914400">
                        <a:defRPr sz="1800"/>
                      </a:pPr>
                      <a:r>
                        <a:rPr sz="1200" dirty="0">
                          <a:sym typeface="Helvetica Neue"/>
                        </a:rPr>
                        <a:t>yes</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a:sym typeface="Helvetica Neue"/>
                        </a:rPr>
                        <a:t>yes</a:t>
                      </a:r>
                    </a:p>
                  </a:txBody>
                  <a:tcPr marL="35719" marR="35719" marT="35719" marB="35719" anchor="ctr" horzOverflow="overflow">
                    <a:lnL w="12700" cap="flat" cmpd="sng" algn="ctr">
                      <a:solidFill>
                        <a:srgbClr val="000000"/>
                      </a:solidFill>
                      <a:prstDash val="solid"/>
                      <a:miter lim="400000"/>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miter lim="400000"/>
                      <a:headEnd type="none" w="med" len="med"/>
                      <a:tailEnd type="none" w="med" len="med"/>
                    </a:lnT>
                    <a:lnB w="12700">
                      <a:solidFill>
                        <a:srgbClr val="000000"/>
                      </a:solidFill>
                      <a:miter lim="400000"/>
                    </a:lnB>
                    <a:noFill/>
                  </a:tcPr>
                </a:tc>
                <a:extLst>
                  <a:ext uri="{0D108BD9-81ED-4DB2-BD59-A6C34878D82A}">
                    <a16:rowId xmlns:a16="http://schemas.microsoft.com/office/drawing/2014/main" val="10015"/>
                  </a:ext>
                </a:extLst>
              </a:tr>
              <a:tr h="357480">
                <a:tc vMerge="1">
                  <a:txBody>
                    <a:bodyPr/>
                    <a:lstStyle/>
                    <a:p>
                      <a:pPr defTabSz="914400">
                        <a:defRPr sz="2200">
                          <a:sym typeface="Helvetica Neue"/>
                        </a:defRPr>
                      </a:pPr>
                      <a:endParaRPr sz="1500" dirty="0"/>
                    </a:p>
                  </a:txBody>
                  <a:tcPr marL="35719" marR="35719" marT="35719" marB="35719" anchor="ctr" horzOverflow="overflow">
                    <a:lnL w="12700">
                      <a:solidFill>
                        <a:srgbClr val="000000"/>
                      </a:solidFill>
                      <a:miter lim="400000"/>
                    </a:lnL>
                    <a:lnR w="12700">
                      <a:solidFill>
                        <a:srgbClr val="000000"/>
                      </a:solidFill>
                      <a:miter lim="400000"/>
                    </a:lnR>
                    <a:lnT w="0">
                      <a:miter lim="400000"/>
                    </a:lnT>
                    <a:lnB w="12700">
                      <a:solidFill>
                        <a:srgbClr val="000000"/>
                      </a:solidFill>
                      <a:miter lim="400000"/>
                    </a:lnB>
                    <a:noFill/>
                  </a:tcPr>
                </a:tc>
                <a:tc>
                  <a:txBody>
                    <a:bodyPr/>
                    <a:lstStyle/>
                    <a:p>
                      <a:pPr defTabSz="914400">
                        <a:defRPr sz="1800"/>
                      </a:pPr>
                      <a:r>
                        <a:rPr sz="1200" b="1" dirty="0">
                          <a:sym typeface="Helvetica Neue"/>
                        </a:rPr>
                        <a:t>Can the </a:t>
                      </a:r>
                      <a:r>
                        <a:rPr lang="en-US" sz="1200" b="1" dirty="0">
                          <a:sym typeface="Helvetica Neue"/>
                        </a:rPr>
                        <a:t>method</a:t>
                      </a:r>
                      <a:r>
                        <a:rPr sz="1200" b="1" dirty="0">
                          <a:sym typeface="Helvetica Neue"/>
                        </a:rPr>
                        <a:t> predict coexistence under different environmen</a:t>
                      </a:r>
                      <a:r>
                        <a:rPr lang="en-US" sz="1200" b="1" dirty="0">
                          <a:sym typeface="Helvetica Neue"/>
                        </a:rPr>
                        <a:t>t?</a:t>
                      </a:r>
                      <a:endParaRPr sz="1200" b="1" dirty="0">
                        <a:sym typeface="Helvetica Neue"/>
                      </a:endParaRP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a:solidFill>
                        <a:srgbClr val="000000"/>
                      </a:solidFill>
                      <a:miter lim="400000"/>
                    </a:lnT>
                    <a:lnB w="28575" cap="flat" cmpd="sng" algn="ctr">
                      <a:solidFill>
                        <a:schemeClr val="tx1"/>
                      </a:solidFill>
                      <a:prstDash val="solid"/>
                      <a:round/>
                      <a:headEnd type="none" w="med" len="med"/>
                      <a:tailEnd type="none" w="med" len="med"/>
                    </a:lnB>
                    <a:noFill/>
                  </a:tcPr>
                </a:tc>
                <a:tc>
                  <a:txBody>
                    <a:bodyPr/>
                    <a:lstStyle/>
                    <a:p>
                      <a:pPr defTabSz="914400">
                        <a:defRPr sz="1800"/>
                      </a:pPr>
                      <a:r>
                        <a:rPr sz="1200" dirty="0">
                          <a:sym typeface="Helvetica Neue"/>
                        </a:rPr>
                        <a:t>no</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defTabSz="914400">
                        <a:defRPr sz="1800"/>
                      </a:pPr>
                      <a:r>
                        <a:rPr sz="120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a:solidFill>
                        <a:srgbClr val="000000"/>
                      </a:solidFill>
                      <a:miter lim="400000"/>
                    </a:lnT>
                    <a:lnB w="28575" cap="flat" cmpd="sng" algn="ctr">
                      <a:solidFill>
                        <a:schemeClr val="tx1"/>
                      </a:solidFill>
                      <a:prstDash val="solid"/>
                      <a:round/>
                      <a:headEnd type="none" w="med" len="med"/>
                      <a:tailEnd type="none" w="med" len="med"/>
                    </a:lnB>
                    <a:noFill/>
                  </a:tcPr>
                </a:tc>
                <a:tc>
                  <a:txBody>
                    <a:bodyPr/>
                    <a:lstStyle/>
                    <a:p>
                      <a:pPr defTabSz="914400">
                        <a:defRPr sz="1800"/>
                      </a:pPr>
                      <a:r>
                        <a:rPr sz="1200" dirty="0">
                          <a:sym typeface="Helvetica Neue"/>
                        </a:rPr>
                        <a:t>no</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miter lim="400000"/>
                    </a:lnT>
                    <a:lnB w="285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sz="1800"/>
                      </a:pPr>
                      <a:r>
                        <a:rPr lang="en-US" sz="1200" dirty="0">
                          <a:sym typeface="Helvetica Neue"/>
                        </a:rPr>
                        <a:t>yes, some</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defTabSz="914400">
                        <a:defRPr sz="1800"/>
                      </a:pPr>
                      <a:r>
                        <a:rPr lang="en-US" sz="1200" dirty="0">
                          <a:sym typeface="Helvetica Neue"/>
                        </a:rPr>
                        <a:t>yes, </a:t>
                      </a:r>
                      <a:r>
                        <a:rPr sz="1200" dirty="0">
                          <a:sym typeface="Helvetica Neue"/>
                        </a:rPr>
                        <a:t>some</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12700">
                      <a:solidFill>
                        <a:srgbClr val="000000"/>
                      </a:solidFill>
                      <a:miter lim="400000"/>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6"/>
                  </a:ext>
                </a:extLst>
              </a:tr>
            </a:tbl>
          </a:graphicData>
        </a:graphic>
      </p:graphicFrame>
      <p:sp>
        <p:nvSpPr>
          <p:cNvPr id="121" name="Rectangle"/>
          <p:cNvSpPr/>
          <p:nvPr/>
        </p:nvSpPr>
        <p:spPr>
          <a:xfrm>
            <a:off x="5813319" y="17663"/>
            <a:ext cx="2743200" cy="1322074"/>
          </a:xfrm>
          <a:prstGeom prst="rect">
            <a:avLst/>
          </a:prstGeom>
          <a:solidFill>
            <a:srgbClr val="70AD47">
              <a:alpha val="40000"/>
            </a:srgbClr>
          </a:solidFill>
          <a:ln w="12700">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7" name="Arrow">
            <a:extLst>
              <a:ext uri="{FF2B5EF4-FFF2-40B4-BE49-F238E27FC236}">
                <a16:creationId xmlns:a16="http://schemas.microsoft.com/office/drawing/2014/main" id="{7F01EF41-1CE9-3945-A11B-D6EDC3F3F166}"/>
              </a:ext>
            </a:extLst>
          </p:cNvPr>
          <p:cNvSpPr/>
          <p:nvPr/>
        </p:nvSpPr>
        <p:spPr>
          <a:xfrm rot="5402397">
            <a:off x="5695927" y="1436815"/>
            <a:ext cx="1563886" cy="1371600"/>
          </a:xfrm>
          <a:prstGeom prst="rightArrow">
            <a:avLst>
              <a:gd name="adj1" fmla="val 100000"/>
              <a:gd name="adj2" fmla="val 13393"/>
            </a:avLst>
          </a:prstGeom>
          <a:solidFill>
            <a:schemeClr val="accent6">
              <a:alpha val="39999"/>
            </a:schemeClr>
          </a:solidFill>
          <a:ln w="12700">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8" name="Arrow">
            <a:extLst>
              <a:ext uri="{FF2B5EF4-FFF2-40B4-BE49-F238E27FC236}">
                <a16:creationId xmlns:a16="http://schemas.microsoft.com/office/drawing/2014/main" id="{FD35026B-2BCF-134A-984D-E42296EFA394}"/>
              </a:ext>
            </a:extLst>
          </p:cNvPr>
          <p:cNvSpPr/>
          <p:nvPr/>
        </p:nvSpPr>
        <p:spPr>
          <a:xfrm rot="5402397">
            <a:off x="3312333" y="775550"/>
            <a:ext cx="2886416" cy="1371600"/>
          </a:xfrm>
          <a:prstGeom prst="rightArrow">
            <a:avLst>
              <a:gd name="adj1" fmla="val 100000"/>
              <a:gd name="adj2" fmla="val 14905"/>
            </a:avLst>
          </a:prstGeom>
          <a:solidFill>
            <a:srgbClr val="FF0000">
              <a:alpha val="40000"/>
            </a:srgbClr>
          </a:solidFill>
          <a:ln w="12700">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9" name="Arrow">
            <a:extLst>
              <a:ext uri="{FF2B5EF4-FFF2-40B4-BE49-F238E27FC236}">
                <a16:creationId xmlns:a16="http://schemas.microsoft.com/office/drawing/2014/main" id="{02775204-1A17-A84E-99F2-A9678EE4A84D}"/>
              </a:ext>
            </a:extLst>
          </p:cNvPr>
          <p:cNvSpPr/>
          <p:nvPr/>
        </p:nvSpPr>
        <p:spPr>
          <a:xfrm rot="5402397">
            <a:off x="7072202" y="1437043"/>
            <a:ext cx="1564342" cy="1371600"/>
          </a:xfrm>
          <a:prstGeom prst="rightArrow">
            <a:avLst>
              <a:gd name="adj1" fmla="val 100000"/>
              <a:gd name="adj2" fmla="val 13240"/>
            </a:avLst>
          </a:prstGeom>
          <a:solidFill>
            <a:srgbClr val="70AD47">
              <a:alpha val="25098"/>
            </a:srgbClr>
          </a:solidFill>
          <a:ln w="12700">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20" name="Rectangle">
            <a:extLst>
              <a:ext uri="{FF2B5EF4-FFF2-40B4-BE49-F238E27FC236}">
                <a16:creationId xmlns:a16="http://schemas.microsoft.com/office/drawing/2014/main" id="{6B80D5A0-F923-3F47-B94F-62FE9351AF8B}"/>
              </a:ext>
            </a:extLst>
          </p:cNvPr>
          <p:cNvSpPr/>
          <p:nvPr/>
        </p:nvSpPr>
        <p:spPr>
          <a:xfrm>
            <a:off x="8556519" y="17663"/>
            <a:ext cx="2743200" cy="2015531"/>
          </a:xfrm>
          <a:prstGeom prst="rect">
            <a:avLst/>
          </a:prstGeom>
          <a:solidFill>
            <a:srgbClr val="5B9BD5">
              <a:alpha val="40000"/>
            </a:srgbClr>
          </a:solidFill>
          <a:ln w="12700">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21" name="Arrow">
            <a:extLst>
              <a:ext uri="{FF2B5EF4-FFF2-40B4-BE49-F238E27FC236}">
                <a16:creationId xmlns:a16="http://schemas.microsoft.com/office/drawing/2014/main" id="{E8B31BAC-AF7B-404C-A702-5C66579B8A20}"/>
              </a:ext>
            </a:extLst>
          </p:cNvPr>
          <p:cNvSpPr/>
          <p:nvPr/>
        </p:nvSpPr>
        <p:spPr>
          <a:xfrm rot="5402397">
            <a:off x="8806473" y="1783366"/>
            <a:ext cx="871912" cy="1371600"/>
          </a:xfrm>
          <a:prstGeom prst="rightArrow">
            <a:avLst>
              <a:gd name="adj1" fmla="val 100000"/>
              <a:gd name="adj2" fmla="val 16683"/>
            </a:avLst>
          </a:prstGeom>
          <a:solidFill>
            <a:srgbClr val="5B9BD5">
              <a:alpha val="40000"/>
            </a:srgbClr>
          </a:solidFill>
          <a:ln w="12700">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22" name="Arrow">
            <a:extLst>
              <a:ext uri="{FF2B5EF4-FFF2-40B4-BE49-F238E27FC236}">
                <a16:creationId xmlns:a16="http://schemas.microsoft.com/office/drawing/2014/main" id="{CA250FB2-C34C-BB41-BBA6-DEB434568518}"/>
              </a:ext>
            </a:extLst>
          </p:cNvPr>
          <p:cNvSpPr/>
          <p:nvPr/>
        </p:nvSpPr>
        <p:spPr>
          <a:xfrm rot="5402397">
            <a:off x="10156917" y="1783092"/>
            <a:ext cx="872268" cy="1371600"/>
          </a:xfrm>
          <a:prstGeom prst="rightArrow">
            <a:avLst>
              <a:gd name="adj1" fmla="val 100000"/>
              <a:gd name="adj2" fmla="val 17163"/>
            </a:avLst>
          </a:prstGeom>
          <a:solidFill>
            <a:srgbClr val="5B9BD5">
              <a:alpha val="25098"/>
            </a:srgbClr>
          </a:solidFill>
          <a:ln w="12700">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Tree>
    <p:extLst>
      <p:ext uri="{BB962C8B-B14F-4D97-AF65-F5344CB8AC3E}">
        <p14:creationId xmlns:p14="http://schemas.microsoft.com/office/powerpoint/2010/main" val="1656169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E268AD-9D7C-354F-BB76-75740199C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257" y="2808173"/>
            <a:ext cx="3345286" cy="3928533"/>
          </a:xfrm>
          <a:prstGeom prst="rect">
            <a:avLst/>
          </a:prstGeom>
        </p:spPr>
      </p:pic>
      <p:pic>
        <p:nvPicPr>
          <p:cNvPr id="5" name="Picture 4">
            <a:extLst>
              <a:ext uri="{FF2B5EF4-FFF2-40B4-BE49-F238E27FC236}">
                <a16:creationId xmlns:a16="http://schemas.microsoft.com/office/drawing/2014/main" id="{DCB3FE1E-AF72-B646-B0DA-5E6B1A0C6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57" y="41224"/>
            <a:ext cx="3897111" cy="2766949"/>
          </a:xfrm>
          <a:prstGeom prst="rect">
            <a:avLst/>
          </a:prstGeom>
        </p:spPr>
      </p:pic>
      <p:pic>
        <p:nvPicPr>
          <p:cNvPr id="7" name="Picture 6">
            <a:extLst>
              <a:ext uri="{FF2B5EF4-FFF2-40B4-BE49-F238E27FC236}">
                <a16:creationId xmlns:a16="http://schemas.microsoft.com/office/drawing/2014/main" id="{58700E21-7452-B043-B22E-002204A005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3368" y="41224"/>
            <a:ext cx="3887986" cy="2766950"/>
          </a:xfrm>
          <a:prstGeom prst="rect">
            <a:avLst/>
          </a:prstGeom>
        </p:spPr>
      </p:pic>
    </p:spTree>
    <p:extLst>
      <p:ext uri="{BB962C8B-B14F-4D97-AF65-F5344CB8AC3E}">
        <p14:creationId xmlns:p14="http://schemas.microsoft.com/office/powerpoint/2010/main" val="1943448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8BD8C5-F254-4B29-924D-1B0E0DF3BE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78"/>
            <a:ext cx="9200444" cy="6838622"/>
          </a:xfrm>
          <a:prstGeom prst="rect">
            <a:avLst/>
          </a:prstGeom>
        </p:spPr>
      </p:pic>
    </p:spTree>
    <p:extLst>
      <p:ext uri="{BB962C8B-B14F-4D97-AF65-F5344CB8AC3E}">
        <p14:creationId xmlns:p14="http://schemas.microsoft.com/office/powerpoint/2010/main" val="34267124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3893</TotalTime>
  <Words>391</Words>
  <Application>Microsoft Macintosh PowerPoint</Application>
  <PresentationFormat>Widescreen</PresentationFormat>
  <Paragraphs>143</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新細明體</vt:lpstr>
      <vt:lpstr>Arial</vt:lpstr>
      <vt:lpstr>Calibri</vt:lpstr>
      <vt:lpstr>Calibri Light</vt:lpstr>
      <vt:lpstr>Helvetica Neue</vt:lpstr>
      <vt:lpstr>Helvetica Neue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OSCAR Chang</dc:creator>
  <cp:lastModifiedBy>Godwin, Casey</cp:lastModifiedBy>
  <cp:revision>36</cp:revision>
  <dcterms:created xsi:type="dcterms:W3CDTF">2018-08-30T20:28:40Z</dcterms:created>
  <dcterms:modified xsi:type="dcterms:W3CDTF">2018-10-24T15:44:22Z</dcterms:modified>
</cp:coreProperties>
</file>